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145706104" r:id="rId3"/>
    <p:sldId id="2145706117" r:id="rId4"/>
    <p:sldId id="2145706121" r:id="rId5"/>
    <p:sldId id="2145706119" r:id="rId6"/>
    <p:sldId id="2145706105" r:id="rId7"/>
    <p:sldId id="2145706120" r:id="rId8"/>
    <p:sldId id="2145706118" r:id="rId9"/>
    <p:sldId id="2145706106" r:id="rId10"/>
    <p:sldId id="2145706107" r:id="rId11"/>
    <p:sldId id="2145706108" r:id="rId12"/>
    <p:sldId id="2145706109" r:id="rId13"/>
    <p:sldId id="2145706110" r:id="rId14"/>
    <p:sldId id="264" r:id="rId15"/>
    <p:sldId id="2145706111" r:id="rId16"/>
    <p:sldId id="280" r:id="rId17"/>
    <p:sldId id="2145706112" r:id="rId18"/>
    <p:sldId id="2145706116" r:id="rId19"/>
    <p:sldId id="2145706122" r:id="rId20"/>
    <p:sldId id="2145706113" r:id="rId21"/>
    <p:sldId id="2145706114" r:id="rId22"/>
    <p:sldId id="2145706115" r:id="rId23"/>
    <p:sldId id="282" r:id="rId24"/>
    <p:sldId id="214570610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191" autoAdjust="0"/>
    <p:restoredTop sz="85817" autoAdjust="0"/>
  </p:normalViewPr>
  <p:slideViewPr>
    <p:cSldViewPr>
      <p:cViewPr varScale="1">
        <p:scale>
          <a:sx n="63" d="100"/>
          <a:sy n="63" d="100"/>
        </p:scale>
        <p:origin x="6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60912-BA2B-474E-AD9A-848E7558D2E2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7ED3-B41F-4B16-82E6-54D291C3AE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0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77ED3-B41F-4B16-82E6-54D291C3AE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78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7ED3-B41F-4B16-82E6-54D291C3AE3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24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74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4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6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36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1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1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5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47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42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9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268C-0419-4778-A434-B279C7B0240E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E57E-75E5-4F43-A5AF-B2DE9DCD3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1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medrxiv.org/content/10.1101/2020.02.28.20029272v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geas.unimelb.edu.au/engage/guide-to-air-cleaner-purchas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56" y="2235200"/>
            <a:ext cx="9144000" cy="2387600"/>
          </a:xfrm>
        </p:spPr>
        <p:txBody>
          <a:bodyPr>
            <a:noAutofit/>
          </a:bodyPr>
          <a:lstStyle/>
          <a:p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How to protect yourself, your loved ones and vulnerable members of our community:</a:t>
            </a:r>
            <a:b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  <a:t>Vaccines, boosters, masks and other new tools</a:t>
            </a:r>
            <a:br>
              <a:rPr lang="en-A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488" y="4077072"/>
            <a:ext cx="9144000" cy="1655762"/>
          </a:xfrm>
        </p:spPr>
        <p:txBody>
          <a:bodyPr>
            <a:no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Marion A Kainer Head, Infectious Diseases</a:t>
            </a:r>
          </a:p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Western Health</a:t>
            </a:r>
            <a:endParaRPr lang="en-A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23 November 2021</a:t>
            </a:r>
          </a:p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</a:p>
          <a:p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This is a rapidly evolving situation– we are learning more about this virus on a daily basis.  </a:t>
            </a:r>
          </a:p>
        </p:txBody>
      </p:sp>
    </p:spTree>
    <p:extLst>
      <p:ext uri="{BB962C8B-B14F-4D97-AF65-F5344CB8AC3E}">
        <p14:creationId xmlns:p14="http://schemas.microsoft.com/office/powerpoint/2010/main" val="16986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033A5-C877-45FF-9072-49E29BC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Examples of Vulnerable Persons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65F90-D315-4EC7-9FE9-0661EF8CD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10515600" cy="5300662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Not yet eligible to be vaccinated (under 12s)/not yet vaccinated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Immunosuppressed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Cancers including blood cancers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Organ transplant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Immunosuppressive medication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Older age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Underlying conditions, especially if not vaccinated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Obesity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Chronic kidney, liver, lung disease</a:t>
            </a:r>
          </a:p>
          <a:p>
            <a:pPr lvl="1"/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High blood pressure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7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7EFC0-55B5-478F-928A-83BF7E7A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3120"/>
            <a:ext cx="11089232" cy="1325563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Protect vulnerable persons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845594-BBEE-4212-AEEC-DE628AA5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6752"/>
            <a:ext cx="11809312" cy="576064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Vaccination (all vaccinated, booster?)</a:t>
            </a:r>
          </a:p>
          <a:p>
            <a:pPr>
              <a:spcBef>
                <a:spcPts val="1200"/>
              </a:spcBef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Wearing mask “Upgrade” your mask</a:t>
            </a:r>
          </a:p>
          <a:p>
            <a:pPr lvl="1">
              <a:spcBef>
                <a:spcPts val="1200"/>
              </a:spcBef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Protect self; protect other (source control)</a:t>
            </a:r>
          </a:p>
          <a:p>
            <a:pPr>
              <a:spcBef>
                <a:spcPts val="1200"/>
              </a:spcBef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Rapid Antigen Testing (RAT)</a:t>
            </a:r>
          </a:p>
          <a:p>
            <a:pPr>
              <a:spcBef>
                <a:spcPts val="1200"/>
              </a:spcBef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Ventilation (safe indoor air)</a:t>
            </a:r>
          </a:p>
          <a:p>
            <a:pPr lvl="1">
              <a:spcBef>
                <a:spcPts val="1200"/>
              </a:spcBef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Outdoors</a:t>
            </a:r>
          </a:p>
          <a:p>
            <a:pPr lvl="1">
              <a:spcBef>
                <a:spcPts val="1200"/>
              </a:spcBef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Natural ventilation- cross ventilation</a:t>
            </a:r>
          </a:p>
          <a:p>
            <a:pPr lvl="1">
              <a:spcBef>
                <a:spcPts val="1200"/>
              </a:spcBef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Portable HEPA filters</a:t>
            </a:r>
          </a:p>
          <a:p>
            <a:pPr>
              <a:spcBef>
                <a:spcPts val="1200"/>
              </a:spcBef>
            </a:pP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Early testing/ treatment of vulnerable persons</a:t>
            </a:r>
          </a:p>
          <a:p>
            <a:pPr lvl="1"/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6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68561-7751-46C3-A9B2-61F1F9F7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Upgrade your mask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DE9DF-485D-47C4-9D27-5F6930644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Filtration and fit important</a:t>
            </a:r>
          </a:p>
          <a:p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Surgical mask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Tie and tuck 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Wear cloth mask over surgical mask</a:t>
            </a:r>
          </a:p>
          <a:p>
            <a:pPr lvl="1"/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KF94s (Korean mask)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Especially if combine with clip or “ear saver”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5622F-90D0-467D-A460-70E23D79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Where to wear masks now?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F0984F-C340-408F-AAA5-E3AD440A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936083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Public transportation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Sharing transportation with persons outside your household (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car)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Apartment buildings (when leave front door)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Common areas/ stairs / lifts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Inside 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Sensitive settings– requirement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Aerosol generating behaviours– shouting, singing, coughing, exercising  (beware of noisy venues)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Concerns about poor ventilation </a:t>
            </a:r>
          </a:p>
        </p:txBody>
      </p:sp>
    </p:spTree>
    <p:extLst>
      <p:ext uri="{BB962C8B-B14F-4D97-AF65-F5344CB8AC3E}">
        <p14:creationId xmlns:p14="http://schemas.microsoft.com/office/powerpoint/2010/main" val="204430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2" y="2085444"/>
            <a:ext cx="2037534" cy="1075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64" y="3139965"/>
            <a:ext cx="1932201" cy="3209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84" y="0"/>
            <a:ext cx="99481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The Outdoors is your “friend”.</a:t>
            </a:r>
          </a:p>
          <a:p>
            <a:r>
              <a:rPr lang="en-AU" sz="4000" b="1" dirty="0"/>
              <a:t>Being outside reduces your risk ~</a:t>
            </a:r>
            <a:r>
              <a:rPr lang="en-AU" sz="6600" b="1" dirty="0"/>
              <a:t>20</a:t>
            </a:r>
            <a:r>
              <a:rPr lang="en-AU" sz="4000" b="1" dirty="0"/>
              <a:t> fold compared to being inside!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95800" y="3356992"/>
            <a:ext cx="2680568" cy="17584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545" y="2996952"/>
            <a:ext cx="1959896" cy="3324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20285"/>
            <a:ext cx="889273" cy="889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384" y="6321776"/>
            <a:ext cx="11640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Nishiura et al Preprint: </a:t>
            </a:r>
            <a:r>
              <a:rPr lang="en-AU" sz="1400" dirty="0">
                <a:hlinkClick r:id="rId7"/>
              </a:rPr>
              <a:t>https://www.medrxiv.org/content/10.1101/2020.02.28.20029272v2</a:t>
            </a:r>
            <a:endParaRPr lang="en-AU" sz="1400" dirty="0"/>
          </a:p>
          <a:p>
            <a:r>
              <a:rPr lang="en-US" sz="1400" dirty="0"/>
              <a:t>Images created by Iconarray.com. Risk Science Center and Center for Bioethics and Social Sciences in Medicine, University of Michigan. Accessed 2020-06-24.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35285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89474C-71A9-4C08-AC9E-B9C957AF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765619"/>
            <a:ext cx="3600400" cy="36700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1FAF8F96-0FCC-4D11-A861-6DFB2371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AU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751EBB-43C1-4835-AE57-8022D5832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1412776"/>
            <a:ext cx="6409928" cy="5256584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Indicator of quality of ventilation/ fresh air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Keep &lt;1,000 (ideally &lt;700ppm)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If high– open windows/ doors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 HEPA filters</a:t>
            </a:r>
          </a:p>
          <a:p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Not impacted by HEPA filters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Lots of plants (</a:t>
            </a: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greenhouse)</a:t>
            </a:r>
            <a:b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3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21" y="273565"/>
            <a:ext cx="5019074" cy="267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631699"/>
            <a:ext cx="10515600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latin typeface="+mn-lt"/>
              </a:rPr>
              <a:t>Time in Shared Airspace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276872"/>
            <a:ext cx="5270727" cy="3378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916832"/>
            <a:ext cx="48257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942260" y="3020380"/>
            <a:ext cx="59254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Limit meeting times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Limit face-to-face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Go in /out (don’t linger)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b="1" dirty="0"/>
              <a:t>Online delivery services </a:t>
            </a:r>
          </a:p>
        </p:txBody>
      </p:sp>
    </p:spTree>
    <p:extLst>
      <p:ext uri="{BB962C8B-B14F-4D97-AF65-F5344CB8AC3E}">
        <p14:creationId xmlns:p14="http://schemas.microsoft.com/office/powerpoint/2010/main" val="141293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A157A-BAAF-4158-B324-CCF0F480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Portable HEPA Filter/ Air Purifiers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3B5293-5F90-4D40-AB76-ADF07AED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Pure HEPA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Pay attention to clean air delivery rate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Useful adjunct if cannot open windows/ doors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Bushfire smoke</a:t>
            </a:r>
          </a:p>
          <a:p>
            <a:pPr lvl="1"/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https://sgeas.unimelb.edu.au/engage/guide-to-air-cleaner-purchasing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68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C0CAF-80BC-4094-B7DE-7AB49EE6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Rapid Antigen Tests (RAT)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D3B3D-79A9-4995-9054-0074B0DD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800"/>
            <a:ext cx="10515600" cy="454816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Useful adjunct in layered protection strategy</a:t>
            </a:r>
          </a:p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If have symptoms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PCR test (do NOT rely on negative RAT)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Particularly helpful if perform serially, less than 72 hours apart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Nose (blow nose before)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Saliva (don’t eat/ drink in 10 minute before)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Pay close attention to the narrow TIME INTERVAL to read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15-20 minutes)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positive must get PCR test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8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9EC1F-3A3C-4ED1-BF43-05B6814C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0"/>
            <a:ext cx="10874424" cy="1325563"/>
          </a:xfrm>
        </p:spPr>
        <p:txBody>
          <a:bodyPr>
            <a:norm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Early Diagnosis and New Treatments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4AE253-A9E7-4776-93E1-79A28572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752"/>
            <a:ext cx="10874424" cy="5661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Early treatment options now available for immunosuppressed vulnerable persons </a:t>
            </a:r>
          </a:p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New monoclonal antibodies (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sotrovimab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b="1" dirty="0" err="1">
                <a:latin typeface="Arial" panose="020B0604020202020204" pitchFamily="34" charset="0"/>
                <a:cs typeface="Arial" panose="020B0604020202020204" pitchFamily="34" charset="0"/>
              </a:rPr>
              <a:t>romapreve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Romapreve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now available as post exposure prophylaxis!</a:t>
            </a:r>
          </a:p>
          <a:p>
            <a:pPr lvl="1">
              <a:lnSpc>
                <a:spcPct val="110000"/>
              </a:lnSpc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So– DYI contact tracing is really important!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New antivirals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paxlovid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molnupiravir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Eligible within 5 days of symptom onset</a:t>
            </a:r>
          </a:p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Better outcomes the earlier receive the treatment</a:t>
            </a:r>
          </a:p>
          <a:p>
            <a:pPr>
              <a:lnSpc>
                <a:spcPct val="110000"/>
              </a:lnSpc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BUT still not as good as vaccination! (96% vs 80%) and not as much experience with side effect profile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3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21009-A156-464E-812D-E50BF2BB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75E35A-54F3-41B2-BBB6-94EC50B9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298360" cy="4692179"/>
          </a:xfrm>
        </p:spPr>
        <p:txBody>
          <a:bodyPr>
            <a:normAutofit lnSpcReduction="10000"/>
          </a:bodyPr>
          <a:lstStyle/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Very safe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Very effective</a:t>
            </a:r>
          </a:p>
          <a:p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Not perfect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Reduce in efficacy over time</a:t>
            </a:r>
          </a:p>
          <a:p>
            <a:pPr lvl="2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No infection</a:t>
            </a:r>
          </a:p>
          <a:p>
            <a:pPr lvl="2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Asymptomatic infection </a:t>
            </a:r>
          </a:p>
          <a:p>
            <a:pPr lvl="2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Mild symptoms</a:t>
            </a:r>
          </a:p>
          <a:p>
            <a:pPr lvl="2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Moderate symptoms</a:t>
            </a:r>
          </a:p>
          <a:p>
            <a:pPr lvl="2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Severe disease</a:t>
            </a:r>
          </a:p>
          <a:p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56976E7-F184-45D6-83A8-6A0CFABF27DA}"/>
              </a:ext>
            </a:extLst>
          </p:cNvPr>
          <p:cNvSpPr/>
          <p:nvPr/>
        </p:nvSpPr>
        <p:spPr>
          <a:xfrm>
            <a:off x="7104112" y="3933056"/>
            <a:ext cx="864096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30D931-16D9-4C5F-A136-8856BA464A97}"/>
              </a:ext>
            </a:extLst>
          </p:cNvPr>
          <p:cNvSpPr txBox="1"/>
          <p:nvPr/>
        </p:nvSpPr>
        <p:spPr>
          <a:xfrm>
            <a:off x="8256240" y="3933056"/>
            <a:ext cx="3239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Ability to transmit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1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20850-8EAF-4EF0-8364-E3BDFA23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International Travel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3BAB1-B57C-488D-9EC8-5036F6E5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4680519"/>
          </a:xfrm>
        </p:spPr>
        <p:txBody>
          <a:bodyPr>
            <a:normAutofit lnSpcReduction="1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Get booster (close to departure time)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Be aware of COVID transmission and impact on healthcare system (currently: Europe, North America)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Pre-travel vaccinations, keep safe (road accidents)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Potential impact on travel logistics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Travel insurance</a:t>
            </a: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Wear upgraded mask, keep it on!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Current requirement when return to Australia, even if fully vaccinated: unable to enter sensitive setting for 7 days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5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C59A9AC-4D21-4445-A29D-36E0E5E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Traveling in Car with non-Household Members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FA31DE7-4EC2-49EE-BB96-208448C0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Do NOT recirculate air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Cross ventilate (wind down windows) 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Keep one window slightly open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0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F3C1F7-20A0-453E-B15E-00C84040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392" y="2204864"/>
            <a:ext cx="3672408" cy="3418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36EC9-03B1-47D4-9B74-14BEB965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Festive Season Gift Ideas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47C488-146E-4331-BC60-6EB2795FD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Assist in getting vaccinated/ booster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Upgraded mask and/or clips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A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Portable HEPA filter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Rapid Antigen Tests</a:t>
            </a:r>
          </a:p>
          <a:p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Assist in getting to testing site</a:t>
            </a:r>
          </a:p>
          <a:p>
            <a:pPr lvl="1"/>
            <a:r>
              <a:rPr lang="en-A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encourgage</a:t>
            </a: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 early testing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Assist in transportation to early R</a:t>
            </a:r>
            <a:r>
              <a:rPr lang="en-AU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29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>
                <a:latin typeface="+mn-lt"/>
              </a:rPr>
              <a:t>Time, Spaces, People,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8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more </a:t>
            </a:r>
            <a:r>
              <a:rPr lang="en-US" sz="4000" b="1" i="1" dirty="0">
                <a:solidFill>
                  <a:srgbClr val="FF0000"/>
                </a:solidFill>
              </a:rPr>
              <a:t>time</a:t>
            </a:r>
            <a:r>
              <a:rPr lang="en-US" sz="4000" b="1" i="1" dirty="0"/>
              <a:t> </a:t>
            </a:r>
            <a:r>
              <a:rPr lang="en-US" sz="4000" b="1" dirty="0"/>
              <a:t>you spend and the closer in </a:t>
            </a:r>
            <a:r>
              <a:rPr lang="en-US" sz="4000" b="1" i="1" dirty="0">
                <a:solidFill>
                  <a:srgbClr val="FF0000"/>
                </a:solidFill>
              </a:rPr>
              <a:t>space</a:t>
            </a:r>
            <a:r>
              <a:rPr lang="en-US" sz="4000" b="1" i="1" dirty="0"/>
              <a:t> </a:t>
            </a:r>
            <a:r>
              <a:rPr lang="en-US" sz="4000" b="1" dirty="0"/>
              <a:t>you are to any infected people, the higher your risk. Interacting with more </a:t>
            </a:r>
            <a:r>
              <a:rPr lang="en-US" sz="4000" b="1" i="1" dirty="0">
                <a:solidFill>
                  <a:srgbClr val="FF0000"/>
                </a:solidFill>
              </a:rPr>
              <a:t>people</a:t>
            </a:r>
            <a:r>
              <a:rPr lang="en-US" sz="4000" b="1" i="1" dirty="0"/>
              <a:t> </a:t>
            </a:r>
            <a:r>
              <a:rPr lang="en-US" sz="4000" b="1" dirty="0"/>
              <a:t>raises your risk, and indoor </a:t>
            </a:r>
            <a:r>
              <a:rPr lang="en-US" sz="4000" b="1" i="1" dirty="0">
                <a:solidFill>
                  <a:srgbClr val="FF0000"/>
                </a:solidFill>
              </a:rPr>
              <a:t>places</a:t>
            </a:r>
            <a:r>
              <a:rPr lang="en-US" sz="4000" b="1" i="1" dirty="0"/>
              <a:t> </a:t>
            </a:r>
            <a:r>
              <a:rPr lang="en-US" sz="4000" b="1" dirty="0"/>
              <a:t>are riskier than outdoors.</a:t>
            </a:r>
            <a:endParaRPr lang="en-AU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096000" y="6011496"/>
            <a:ext cx="537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William Miller, epidemiologist at Ohio State University</a:t>
            </a:r>
            <a:endParaRPr lang="en-AU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37112"/>
            <a:ext cx="3906720" cy="229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78" y="4221088"/>
            <a:ext cx="1713340" cy="17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1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77FEB63-FAA9-4A35-BA74-E66B9928D3E4">
            <a:extLst>
              <a:ext uri="{FF2B5EF4-FFF2-40B4-BE49-F238E27FC236}">
                <a16:creationId xmlns:a16="http://schemas.microsoft.com/office/drawing/2014/main" xmlns="" id="{1FA2AF1D-69B5-4607-96E4-F46576F7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8" y="404665"/>
            <a:ext cx="1161310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F7CCF-0040-4700-BA31-1DAF663F0A66}"/>
              </a:ext>
            </a:extLst>
          </p:cNvPr>
          <p:cNvSpPr txBox="1"/>
          <p:nvPr/>
        </p:nvSpPr>
        <p:spPr>
          <a:xfrm>
            <a:off x="10481437" y="6406049"/>
            <a:ext cx="134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@mackayIM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7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31724"/>
            <a:ext cx="8352928" cy="6264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20336" y="6211754"/>
            <a:ext cx="285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https://scoeh.ch/en/about/</a:t>
            </a:r>
          </a:p>
        </p:txBody>
      </p:sp>
    </p:spTree>
    <p:extLst>
      <p:ext uri="{BB962C8B-B14F-4D97-AF65-F5344CB8AC3E}">
        <p14:creationId xmlns:p14="http://schemas.microsoft.com/office/powerpoint/2010/main" val="313928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xmlns="" id="{55A55D7D-006A-470D-AE86-599D65C9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04664"/>
            <a:ext cx="11280576" cy="58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F211E9-3A0D-4488-8E09-9FBB081CF0CA}"/>
              </a:ext>
            </a:extLst>
          </p:cNvPr>
          <p:cNvSpPr txBox="1"/>
          <p:nvPr/>
        </p:nvSpPr>
        <p:spPr>
          <a:xfrm>
            <a:off x="3143672" y="65817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https://papers.ssrn.com/sol3/papers.cfm?abstract_id=3961378</a:t>
            </a:r>
          </a:p>
        </p:txBody>
      </p:sp>
    </p:spTree>
    <p:extLst>
      <p:ext uri="{BB962C8B-B14F-4D97-AF65-F5344CB8AC3E}">
        <p14:creationId xmlns:p14="http://schemas.microsoft.com/office/powerpoint/2010/main" val="135356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4D347-A2BE-46C4-B8BA-D6A3141A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Reduction in Vaccine Efficacy over Time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974C1-B26B-49BC-AC08-31C95FA4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832"/>
            <a:ext cx="10515600" cy="4680520"/>
          </a:xfrm>
        </p:spPr>
        <p:txBody>
          <a:bodyPr>
            <a:normAutofit/>
          </a:bodyPr>
          <a:lstStyle/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Occurs faster if older</a:t>
            </a:r>
          </a:p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Shorter time interval between 1</a:t>
            </a:r>
            <a:r>
              <a:rPr lang="en-A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AU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dose</a:t>
            </a:r>
          </a:p>
          <a:p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Astra Zeneca as 1st and 2nd dose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1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A90061-4B45-4A4E-86B5-B1A5964F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97861"/>
            <a:ext cx="11191587" cy="62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4D347-A2BE-46C4-B8BA-D6A3141A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Booster 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(ATAGI: 6 months after 2</a:t>
            </a:r>
            <a:r>
              <a:rPr lang="en-AU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 dose)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974C1-B26B-49BC-AC08-31C95FA4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776"/>
            <a:ext cx="10515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Restores protection 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Higher antibody levels than after 2</a:t>
            </a:r>
            <a:r>
              <a:rPr lang="en-AU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dose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Heterologous- (mix and match)</a:t>
            </a:r>
          </a:p>
          <a:p>
            <a:pPr lvl="1"/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AZ / AZ / Pfizer 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Adverse events (note–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/ Moderna)</a:t>
            </a:r>
          </a:p>
          <a:p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When does it “kick in”?</a:t>
            </a:r>
          </a:p>
          <a:p>
            <a:endParaRPr lang="en-A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8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FB16B64D-0D97-4CD2-B378-CFC02248C031">
            <a:extLst>
              <a:ext uri="{FF2B5EF4-FFF2-40B4-BE49-F238E27FC236}">
                <a16:creationId xmlns:a16="http://schemas.microsoft.com/office/drawing/2014/main" xmlns="" id="{6BA426EF-5526-4550-8708-66E38C76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8640"/>
            <a:ext cx="7200800" cy="617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2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AF2A74-0573-4BCE-B988-5FB54F1A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78" y="260648"/>
            <a:ext cx="11060429" cy="62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0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D9AE8-B635-44E9-92B0-443574AF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00" y="87213"/>
            <a:ext cx="10515600" cy="1325563"/>
          </a:xfrm>
        </p:spPr>
        <p:txBody>
          <a:bodyPr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Why Consider a Booster?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9C2646-C679-4E83-8CE3-C2FF1839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12776"/>
            <a:ext cx="10515600" cy="5184576"/>
          </a:xfrm>
        </p:spPr>
        <p:txBody>
          <a:bodyPr>
            <a:normAutofit lnSpcReduction="10000"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 to self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Stay well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Reduce risk of “Long COVID”</a:t>
            </a:r>
          </a:p>
          <a:p>
            <a:pPr marL="457200" lvl="1" indent="0">
              <a:buNone/>
            </a:pP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 to others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Not transmit to others, especially vulnerable persons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Not transmit to co-workers… so better staffing, better patient care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Reduce transmission in community</a:t>
            </a:r>
          </a:p>
          <a:p>
            <a:pPr lvl="1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Reduce pressure on healthcare system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8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885</Words>
  <Application>Microsoft Office PowerPoint</Application>
  <PresentationFormat>Widescreen</PresentationFormat>
  <Paragraphs>159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How to protect yourself, your loved ones and vulnerable members of our community: Vaccines, boosters, masks and other new tools </vt:lpstr>
      <vt:lpstr>Vaccines</vt:lpstr>
      <vt:lpstr>PowerPoint Presentation</vt:lpstr>
      <vt:lpstr>Reduction in Vaccine Efficacy over Time</vt:lpstr>
      <vt:lpstr>PowerPoint Presentation</vt:lpstr>
      <vt:lpstr>Booster (ATAGI: 6 months after 2nd dose)</vt:lpstr>
      <vt:lpstr>PowerPoint Presentation</vt:lpstr>
      <vt:lpstr>PowerPoint Presentation</vt:lpstr>
      <vt:lpstr>Why Consider a Booster?</vt:lpstr>
      <vt:lpstr>Examples of Vulnerable Persons</vt:lpstr>
      <vt:lpstr>Protect vulnerable persons</vt:lpstr>
      <vt:lpstr>Upgrade your mask</vt:lpstr>
      <vt:lpstr>Where to wear masks now?</vt:lpstr>
      <vt:lpstr>PowerPoint Presentation</vt:lpstr>
      <vt:lpstr>CO2 Monitor</vt:lpstr>
      <vt:lpstr>Time in Shared Airspace</vt:lpstr>
      <vt:lpstr>Portable HEPA Filter/ Air Purifiers</vt:lpstr>
      <vt:lpstr>Rapid Antigen Tests (RAT)</vt:lpstr>
      <vt:lpstr>Early Diagnosis and New Treatments</vt:lpstr>
      <vt:lpstr>International Travel</vt:lpstr>
      <vt:lpstr>Traveling in Car with non-Household Members</vt:lpstr>
      <vt:lpstr>Festive Season Gift Ideas</vt:lpstr>
      <vt:lpstr>Time, Spaces, People, Places</vt:lpstr>
      <vt:lpstr>PowerPoint Presentation</vt:lpstr>
      <vt:lpstr>PowerPoint Presentation</vt:lpstr>
    </vt:vector>
  </TitlesOfParts>
  <Company>Western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to keep you safe</dc:title>
  <dc:creator>Kainer, Marion</dc:creator>
  <cp:lastModifiedBy>Coultes, Katherine</cp:lastModifiedBy>
  <cp:revision>49</cp:revision>
  <dcterms:created xsi:type="dcterms:W3CDTF">2020-06-24T02:00:27Z</dcterms:created>
  <dcterms:modified xsi:type="dcterms:W3CDTF">2021-11-23T22:27:53Z</dcterms:modified>
</cp:coreProperties>
</file>