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5" r:id="rId7"/>
    <p:sldId id="266" r:id="rId8"/>
    <p:sldId id="267" r:id="rId9"/>
    <p:sldId id="268" r:id="rId10"/>
    <p:sldId id="261" r:id="rId11"/>
    <p:sldId id="269" r:id="rId12"/>
    <p:sldId id="263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72016"/>
            <a:ext cx="7886700" cy="1171184"/>
          </a:xfrm>
        </p:spPr>
        <p:txBody>
          <a:bodyPr anchor="t" anchorCtr="0">
            <a:norm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23502"/>
            <a:ext cx="7886700" cy="30821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72D2E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623888" y="3709639"/>
            <a:ext cx="7886700" cy="458525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AC8A24B4-0D35-524F-8146-F67E61FB22B9}"/>
              </a:ext>
            </a:extLst>
          </p:cNvPr>
          <p:cNvSpPr/>
          <p:nvPr userDrawn="1"/>
        </p:nvSpPr>
        <p:spPr>
          <a:xfrm>
            <a:off x="739995" y="1200008"/>
            <a:ext cx="1571405" cy="266095"/>
          </a:xfrm>
          <a:prstGeom prst="roundRect">
            <a:avLst/>
          </a:prstGeom>
          <a:solidFill>
            <a:srgbClr val="0055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C3488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9ECCA50-6291-EE4C-BA4F-5262699912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0039" y="1249621"/>
            <a:ext cx="132964" cy="1668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FE95A3C-52F9-0A4B-B393-284B843ACB69}"/>
              </a:ext>
            </a:extLst>
          </p:cNvPr>
          <p:cNvSpPr txBox="1"/>
          <p:nvPr userDrawn="1"/>
        </p:nvSpPr>
        <p:spPr>
          <a:xfrm>
            <a:off x="1003299" y="1194555"/>
            <a:ext cx="1308101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TITLE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95936" y="5440124"/>
            <a:ext cx="1518405" cy="14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8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2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2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0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77447" y="2030500"/>
            <a:ext cx="6789106" cy="2387600"/>
          </a:xfrm>
        </p:spPr>
        <p:txBody>
          <a:bodyPr anchor="ctr" anchorCtr="0">
            <a:normAutofit/>
          </a:bodyPr>
          <a:lstStyle>
            <a:lvl1pPr algn="ctr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7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584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3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5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8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29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6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7013" y="5743460"/>
            <a:ext cx="1129974" cy="11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5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2FE2-8821-4D0C-AE1E-89E2F861139B}" type="datetimeFigureOut">
              <a:rPr lang="en-AU" smtClean="0"/>
              <a:t>31/08/2021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03458-EF05-48D3-941C-B1F308327E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387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lang="en-AU" sz="4400" b="0" kern="1200" dirty="0">
          <a:solidFill>
            <a:srgbClr val="00558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Relationships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169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THANK YOU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58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Active Constructive Responding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AU" sz="2800" dirty="0"/>
              <a:t>A way of responding when someone shares good experiences or information</a:t>
            </a:r>
          </a:p>
          <a:p>
            <a:r>
              <a:rPr lang="en-AU" sz="2800" dirty="0"/>
              <a:t>If the receiver of the good news actively and constructively responds, it can often provide a boost in wellbeing to both involved in the relationship</a:t>
            </a:r>
          </a:p>
          <a:p>
            <a:endParaRPr lang="en-AU" sz="2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534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Active Constructive Responding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xmlns="" id="{AB479920-AD7F-409D-B9FB-934A6CA23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95" y="1700808"/>
            <a:ext cx="848272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5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Active Constructive Responding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AU" sz="2800" b="1" dirty="0"/>
              <a:t>Active/Constructive</a:t>
            </a:r>
          </a:p>
          <a:p>
            <a:pPr lvl="1"/>
            <a:r>
              <a:rPr lang="en-AU" sz="2400" dirty="0"/>
              <a:t>Displays enthusiasm, excitement, asks interested questions, reinforces positives and keeps the conversation going with eye contact</a:t>
            </a:r>
          </a:p>
          <a:p>
            <a:pPr lvl="1"/>
            <a:r>
              <a:rPr lang="en-AU" sz="2400" dirty="0"/>
              <a:t>“That must feel fantastic”</a:t>
            </a:r>
          </a:p>
          <a:p>
            <a:pPr lvl="1"/>
            <a:r>
              <a:rPr lang="en-AU" sz="2400" dirty="0"/>
              <a:t>“What happened next?”</a:t>
            </a:r>
          </a:p>
          <a:p>
            <a:pPr lvl="1"/>
            <a:r>
              <a:rPr lang="en-AU" sz="2400" dirty="0"/>
              <a:t>“What is your plan?”</a:t>
            </a:r>
          </a:p>
          <a:p>
            <a:pPr lvl="1"/>
            <a:r>
              <a:rPr lang="en-AU" sz="2400" dirty="0"/>
              <a:t>“I will make sure there is an announcement”</a:t>
            </a:r>
          </a:p>
          <a:p>
            <a:endParaRPr lang="en-AU" sz="2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419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Active Constructive Responding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AU" sz="2800" b="1" dirty="0"/>
              <a:t>Active/Destructive</a:t>
            </a:r>
          </a:p>
          <a:p>
            <a:pPr lvl="1"/>
            <a:r>
              <a:rPr lang="en-AU" sz="2400" dirty="0"/>
              <a:t>Talks about the negative, devils advocate, find a problem, frown and can look worried</a:t>
            </a:r>
          </a:p>
          <a:p>
            <a:pPr lvl="1"/>
            <a:r>
              <a:rPr lang="en-AU" sz="2400" dirty="0"/>
              <a:t>“I cannot wait to see them argue over that!”</a:t>
            </a:r>
          </a:p>
          <a:p>
            <a:pPr lvl="1"/>
            <a:r>
              <a:rPr lang="en-AU" sz="2400" dirty="0"/>
              <a:t>“I have no idea where we are going to find the resources for that!”</a:t>
            </a:r>
          </a:p>
          <a:p>
            <a:pPr lvl="1"/>
            <a:r>
              <a:rPr lang="en-AU" sz="2400" dirty="0"/>
              <a:t>“I bet Tom will be upset”</a:t>
            </a:r>
          </a:p>
          <a:p>
            <a:endParaRPr lang="en-AU" sz="2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38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Active Constructive Responding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AU" sz="2800" b="1" dirty="0"/>
              <a:t>Passive/Constructive </a:t>
            </a:r>
          </a:p>
          <a:p>
            <a:pPr lvl="1"/>
            <a:r>
              <a:rPr lang="en-AU" sz="2400" dirty="0"/>
              <a:t>Smiles, acknowledge, reassure, silence and no expression</a:t>
            </a:r>
          </a:p>
          <a:p>
            <a:pPr lvl="1"/>
            <a:r>
              <a:rPr lang="en-AU" sz="2400" dirty="0"/>
              <a:t>“That is great”</a:t>
            </a:r>
          </a:p>
          <a:p>
            <a:pPr marL="457200" lvl="1" indent="0">
              <a:buNone/>
            </a:pPr>
            <a:endParaRPr lang="en-AU" sz="2400" dirty="0"/>
          </a:p>
          <a:p>
            <a:pPr marL="514350" indent="-457200"/>
            <a:r>
              <a:rPr lang="en-AU" sz="2800" b="1" dirty="0"/>
              <a:t>Passive/Destructive</a:t>
            </a:r>
          </a:p>
          <a:p>
            <a:pPr marL="914400" lvl="1" indent="-457200"/>
            <a:r>
              <a:rPr lang="en-AU" sz="2400" dirty="0"/>
              <a:t>Disinterest, diversion, avoidance, no expression, little eye contact, turning away</a:t>
            </a:r>
          </a:p>
          <a:p>
            <a:pPr marL="914400" lvl="1" indent="-457200"/>
            <a:r>
              <a:rPr lang="en-AU" sz="2400" dirty="0"/>
              <a:t>“Did you finish the activity”</a:t>
            </a:r>
          </a:p>
          <a:p>
            <a:pPr marL="914400" lvl="1" indent="-457200"/>
            <a:r>
              <a:rPr lang="en-AU" sz="2400" dirty="0"/>
              <a:t>“I had a call from..”</a:t>
            </a:r>
          </a:p>
          <a:p>
            <a:endParaRPr lang="en-AU" sz="2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108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are the benefits?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78690CF-E14F-4A54-90FD-1BF7C13FE354}"/>
              </a:ext>
            </a:extLst>
          </p:cNvPr>
          <p:cNvSpPr txBox="1">
            <a:spLocks/>
          </p:cNvSpPr>
          <p:nvPr/>
        </p:nvSpPr>
        <p:spPr>
          <a:xfrm>
            <a:off x="323528" y="14246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/>
              <a:t>Personal Benefits</a:t>
            </a:r>
          </a:p>
          <a:p>
            <a:pPr lvl="1"/>
            <a:r>
              <a:rPr lang="en-AU" sz="2400" dirty="0"/>
              <a:t>Increased positive emotions</a:t>
            </a:r>
          </a:p>
          <a:p>
            <a:pPr lvl="1"/>
            <a:r>
              <a:rPr lang="en-AU" sz="2400" dirty="0"/>
              <a:t>Increased subjective well-being</a:t>
            </a:r>
          </a:p>
          <a:p>
            <a:pPr lvl="1"/>
            <a:r>
              <a:rPr lang="en-AU" sz="2400" dirty="0"/>
              <a:t>Increased self-esteem</a:t>
            </a:r>
          </a:p>
          <a:p>
            <a:pPr lvl="1"/>
            <a:r>
              <a:rPr lang="en-AU" sz="2400" dirty="0"/>
              <a:t>Decreased loneliness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AU" sz="2400" dirty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pic>
        <p:nvPicPr>
          <p:cNvPr id="2050" name="Picture 2" descr="good vibes only text">
            <a:extLst>
              <a:ext uri="{FF2B5EF4-FFF2-40B4-BE49-F238E27FC236}">
                <a16:creationId xmlns:a16="http://schemas.microsoft.com/office/drawing/2014/main" xmlns="" id="{3967A8B2-06BE-42C7-AD51-E1E555E97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628" y="1304121"/>
            <a:ext cx="2833172" cy="42497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19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are the benefits?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378690CF-E14F-4A54-90FD-1BF7C13FE354}"/>
              </a:ext>
            </a:extLst>
          </p:cNvPr>
          <p:cNvSpPr txBox="1">
            <a:spLocks/>
          </p:cNvSpPr>
          <p:nvPr/>
        </p:nvSpPr>
        <p:spPr>
          <a:xfrm>
            <a:off x="323528" y="1424603"/>
            <a:ext cx="3024336" cy="4164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/>
            <a:r>
              <a:rPr lang="en-AU" sz="2800" b="1" dirty="0"/>
              <a:t>Relationship Benefits</a:t>
            </a:r>
          </a:p>
          <a:p>
            <a:pPr marL="914400" lvl="1" indent="-457200"/>
            <a:r>
              <a:rPr lang="en-AU" sz="2400" dirty="0"/>
              <a:t>Increased relationship satisfaction</a:t>
            </a:r>
          </a:p>
          <a:p>
            <a:pPr marL="914400" lvl="1" indent="-457200"/>
            <a:r>
              <a:rPr lang="en-AU" sz="2400" dirty="0"/>
              <a:t>Increased commitment</a:t>
            </a:r>
          </a:p>
          <a:p>
            <a:pPr marL="914400" lvl="1" indent="-457200"/>
            <a:r>
              <a:rPr lang="en-AU" sz="2400" dirty="0"/>
              <a:t>Increased trust, liking, closeness</a:t>
            </a:r>
          </a:p>
          <a:p>
            <a:pPr marL="914400" lvl="1" indent="-457200"/>
            <a:r>
              <a:rPr lang="en-AU" sz="2400" dirty="0"/>
              <a:t>Increased stability </a:t>
            </a:r>
          </a:p>
          <a:p>
            <a:endParaRPr lang="en-AU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pic>
        <p:nvPicPr>
          <p:cNvPr id="3074" name="Picture 2" descr="three women sitting around table using laptops">
            <a:extLst>
              <a:ext uri="{FF2B5EF4-FFF2-40B4-BE49-F238E27FC236}">
                <a16:creationId xmlns:a16="http://schemas.microsoft.com/office/drawing/2014/main" xmlns="" id="{BCE82C0B-C338-4D46-8217-2C569101F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666" y="1694495"/>
            <a:ext cx="5200806" cy="34690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133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How can you respond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A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Listen activity and with empathy</a:t>
            </a:r>
          </a:p>
          <a:p>
            <a:pPr lvl="1" algn="just"/>
            <a:r>
              <a:rPr lang="en-AU" sz="2000" dirty="0">
                <a:ea typeface="Calibri" panose="020F0502020204030204" pitchFamily="34" charset="0"/>
                <a:cs typeface="Arial" panose="020B0604020202020204" pitchFamily="34" charset="0"/>
              </a:rPr>
              <a:t>Use positive body language</a:t>
            </a:r>
          </a:p>
          <a:p>
            <a:pPr lvl="1" algn="just"/>
            <a:r>
              <a:rPr lang="en-AU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Don’t interrupt</a:t>
            </a:r>
          </a:p>
          <a:p>
            <a:pPr lvl="1" algn="just"/>
            <a:r>
              <a:rPr lang="en-AU" sz="2000" dirty="0">
                <a:ea typeface="Calibri" panose="020F0502020204030204" pitchFamily="34" charset="0"/>
                <a:cs typeface="Arial" panose="020B0604020202020204" pitchFamily="34" charset="0"/>
              </a:rPr>
              <a:t>Keep eye contact</a:t>
            </a:r>
            <a:endParaRPr lang="en-AU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AU" sz="2400" dirty="0">
                <a:ea typeface="Calibri" panose="020F0502020204030204" pitchFamily="34" charset="0"/>
                <a:cs typeface="Arial" panose="020B0604020202020204" pitchFamily="34" charset="0"/>
              </a:rPr>
              <a:t>Demonstrate your interest</a:t>
            </a:r>
          </a:p>
          <a:p>
            <a:pPr lvl="1" algn="just"/>
            <a:r>
              <a:rPr lang="en-AU" sz="2000" dirty="0">
                <a:ea typeface="Calibri" panose="020F0502020204030204" pitchFamily="34" charset="0"/>
                <a:cs typeface="Arial" panose="020B0604020202020204" pitchFamily="34" charset="0"/>
              </a:rPr>
              <a:t>Be upbeat in your response</a:t>
            </a:r>
          </a:p>
          <a:p>
            <a:pPr lvl="1" algn="just"/>
            <a:r>
              <a:rPr lang="en-AU" sz="2000" dirty="0">
                <a:ea typeface="Calibri" panose="020F0502020204030204" pitchFamily="34" charset="0"/>
                <a:cs typeface="Arial" panose="020B0604020202020204" pitchFamily="34" charset="0"/>
              </a:rPr>
              <a:t>Be positive </a:t>
            </a:r>
          </a:p>
          <a:p>
            <a:pPr algn="just"/>
            <a:r>
              <a:rPr lang="en-AU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If you cannot be positive, be constructive </a:t>
            </a:r>
          </a:p>
          <a:p>
            <a:pPr lvl="1" algn="just"/>
            <a:r>
              <a:rPr lang="en-AU" sz="2000" dirty="0">
                <a:ea typeface="Calibri" panose="020F0502020204030204" pitchFamily="34" charset="0"/>
                <a:cs typeface="Arial" panose="020B0604020202020204" pitchFamily="34" charset="0"/>
              </a:rPr>
              <a:t>Don’t be dismissive or negative</a:t>
            </a:r>
          </a:p>
          <a:p>
            <a:pPr lvl="1" algn="just"/>
            <a:r>
              <a:rPr lang="en-AU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Try to be constructive</a:t>
            </a:r>
            <a:endParaRPr lang="en-A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4098" name="Picture 2" descr="brown and white wooden round frame">
            <a:extLst>
              <a:ext uri="{FF2B5EF4-FFF2-40B4-BE49-F238E27FC236}">
                <a16:creationId xmlns:a16="http://schemas.microsoft.com/office/drawing/2014/main" xmlns="" id="{7E17432E-C87F-481B-86E1-4062B3297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57" y="1772816"/>
            <a:ext cx="3492443" cy="23295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39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762E2CB0B634DAD5802302C85CE74" ma:contentTypeVersion="12" ma:contentTypeDescription="Create a new document." ma:contentTypeScope="" ma:versionID="32062a74eea12e47748a8be2022a86db">
  <xsd:schema xmlns:xsd="http://www.w3.org/2001/XMLSchema" xmlns:xs="http://www.w3.org/2001/XMLSchema" xmlns:p="http://schemas.microsoft.com/office/2006/metadata/properties" xmlns:ns2="5ffce77f-0c04-4419-9510-c986696604b4" xmlns:ns3="18554258-0e28-42fa-af66-01a827fffa56" targetNamespace="http://schemas.microsoft.com/office/2006/metadata/properties" ma:root="true" ma:fieldsID="afc0893e3a9eba10554dab793522b45b" ns2:_="" ns3:_="">
    <xsd:import namespace="5ffce77f-0c04-4419-9510-c986696604b4"/>
    <xsd:import namespace="18554258-0e28-42fa-af66-01a827fffa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ce77f-0c04-4419-9510-c98669660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54258-0e28-42fa-af66-01a827fffa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7BD02E-16B2-4CE3-B53E-17E0815965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7D259F-8C62-4885-B695-AF4CA01BF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fce77f-0c04-4419-9510-c986696604b4"/>
    <ds:schemaRef ds:uri="18554258-0e28-42fa-af66-01a827fffa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01BC35-F64C-437A-855F-ED713EA01E94}">
  <ds:schemaRefs>
    <ds:schemaRef ds:uri="http://schemas.openxmlformats.org/package/2006/metadata/core-properties"/>
    <ds:schemaRef ds:uri="http://purl.org/dc/elements/1.1/"/>
    <ds:schemaRef ds:uri="5ffce77f-0c04-4419-9510-c986696604b4"/>
    <ds:schemaRef ds:uri="http://purl.org/dc/terms/"/>
    <ds:schemaRef ds:uri="http://schemas.microsoft.com/office/2006/documentManagement/types"/>
    <ds:schemaRef ds:uri="18554258-0e28-42fa-af66-01a827fffa56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287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Relationships</vt:lpstr>
      <vt:lpstr>Active Constructive Responding</vt:lpstr>
      <vt:lpstr>Active Constructive Responding</vt:lpstr>
      <vt:lpstr>Active Constructive Responding</vt:lpstr>
      <vt:lpstr>Active Constructive Responding</vt:lpstr>
      <vt:lpstr>Active Constructive Responding</vt:lpstr>
      <vt:lpstr>What are the benefits?</vt:lpstr>
      <vt:lpstr>What are the benefits?</vt:lpstr>
      <vt:lpstr>How can you respond better?</vt:lpstr>
      <vt:lpstr>THANK YOU </vt:lpstr>
    </vt:vector>
  </TitlesOfParts>
  <Company>Western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Lambis, Eugenia</dc:creator>
  <cp:lastModifiedBy>McNally, Cheryl</cp:lastModifiedBy>
  <cp:revision>15</cp:revision>
  <dcterms:created xsi:type="dcterms:W3CDTF">2020-08-04T22:59:25Z</dcterms:created>
  <dcterms:modified xsi:type="dcterms:W3CDTF">2021-08-31T00:52:29Z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0x010100FEF762E2CB0B634DAD5802302C85CE74</vt:lpwstr>
  </property>
</Properties>
</file>