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61" r:id="rId2"/>
    <p:sldId id="257" r:id="rId3"/>
    <p:sldId id="259" r:id="rId4"/>
    <p:sldId id="308" r:id="rId5"/>
    <p:sldId id="309" r:id="rId6"/>
    <p:sldId id="292" r:id="rId7"/>
    <p:sldId id="306" r:id="rId8"/>
    <p:sldId id="313" r:id="rId9"/>
    <p:sldId id="312" r:id="rId10"/>
    <p:sldId id="311" r:id="rId11"/>
    <p:sldId id="298" r:id="rId12"/>
    <p:sldId id="293" r:id="rId13"/>
    <p:sldId id="294" r:id="rId14"/>
    <p:sldId id="270" r:id="rId15"/>
    <p:sldId id="310" r:id="rId16"/>
    <p:sldId id="284" r:id="rId17"/>
    <p:sldId id="288" r:id="rId18"/>
    <p:sldId id="289" r:id="rId19"/>
    <p:sldId id="295" r:id="rId20"/>
    <p:sldId id="296" r:id="rId21"/>
    <p:sldId id="297" r:id="rId22"/>
    <p:sldId id="299" r:id="rId23"/>
    <p:sldId id="300" r:id="rId24"/>
    <p:sldId id="276" r:id="rId25"/>
    <p:sldId id="260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EC8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4" autoAdjust="0"/>
    <p:restoredTop sz="72762" autoAdjust="0"/>
  </p:normalViewPr>
  <p:slideViewPr>
    <p:cSldViewPr snapToGrid="0" snapToObjects="1">
      <p:cViewPr varScale="1">
        <p:scale>
          <a:sx n="54" d="100"/>
          <a:sy n="54" d="100"/>
        </p:scale>
        <p:origin x="146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CB76-94F2-4D50-B6DF-6DD08BFCDF04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5B878-1BE8-44CF-8C53-52A34C621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58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B878-1BE8-44CF-8C53-52A34C62186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91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B878-1BE8-44CF-8C53-52A34C62186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901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B878-1BE8-44CF-8C53-52A34C62186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09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B878-1BE8-44CF-8C53-52A34C62186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780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B878-1BE8-44CF-8C53-52A34C62186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93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B878-1BE8-44CF-8C53-52A34C62186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72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B878-1BE8-44CF-8C53-52A34C62186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1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B878-1BE8-44CF-8C53-52A34C621860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06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5B878-1BE8-44CF-8C53-52A34C621860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73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4644" y="2063511"/>
            <a:ext cx="5257800" cy="1355550"/>
          </a:xfrm>
          <a:solidFill>
            <a:schemeClr val="bg1"/>
          </a:solidFill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644" y="3648835"/>
            <a:ext cx="4820478" cy="477805"/>
          </a:xfrm>
          <a:solidFill>
            <a:srgbClr val="EC8369"/>
          </a:solidFill>
        </p:spPr>
        <p:txBody>
          <a:bodyPr lIns="108000" tIns="72000" rIns="108000" bIns="72000">
            <a:spAutoFit/>
          </a:bodyPr>
          <a:lstStyle>
            <a:lvl1pPr marL="0" indent="0" algn="l">
              <a:buNone/>
              <a:defRPr sz="2400">
                <a:latin typeface="Impact" panose="020B08060309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8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4644" y="2622755"/>
            <a:ext cx="7046843" cy="725557"/>
          </a:xfrm>
          <a:solidFill>
            <a:schemeClr val="tx1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236C85A-95CF-8142-A51D-2EEB838778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74644" y="3658774"/>
            <a:ext cx="4184373" cy="1082191"/>
          </a:xfrm>
          <a:solidFill>
            <a:srgbClr val="EC8369"/>
          </a:solidFill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09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808" y="284922"/>
            <a:ext cx="6338680" cy="6076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6720"/>
            <a:ext cx="7886700" cy="4595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0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808" y="284922"/>
            <a:ext cx="6338680" cy="6076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CBD50E1-AC2E-CA41-A952-511FCE7D5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859" y="1716294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E4B0948E-1976-404A-AC9A-C855464AC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359" y="1716294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5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480D50-E951-8747-BA39-AD20D7064EE2}"/>
              </a:ext>
            </a:extLst>
          </p:cNvPr>
          <p:cNvSpPr txBox="1"/>
          <p:nvPr userDrawn="1"/>
        </p:nvSpPr>
        <p:spPr>
          <a:xfrm>
            <a:off x="2723321" y="2939439"/>
            <a:ext cx="3697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EC8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1AF653-833D-004C-B84C-4E82ADC90595}"/>
              </a:ext>
            </a:extLst>
          </p:cNvPr>
          <p:cNvSpPr txBox="1"/>
          <p:nvPr userDrawn="1"/>
        </p:nvSpPr>
        <p:spPr>
          <a:xfrm>
            <a:off x="2261151" y="3339549"/>
            <a:ext cx="462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CORONAVIRUS.WH.ORG.AU/PPE</a:t>
            </a:r>
          </a:p>
        </p:txBody>
      </p:sp>
    </p:spTree>
    <p:extLst>
      <p:ext uri="{BB962C8B-B14F-4D97-AF65-F5344CB8AC3E}">
        <p14:creationId xmlns:p14="http://schemas.microsoft.com/office/powerpoint/2010/main" val="14106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34617"/>
            <a:ext cx="6338680" cy="607653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08000" tIns="72000" rIns="108000" bIns="3600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1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186/s13756-020-00864-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ed.com.au/blog/secret-life-sneeze?type=Al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hyperlink" Target="https://www.youtube.com/watch?v=I4nHJBQNi1k&amp;feature=youtu.b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ronavirus.wh.org.au/ppe/p2-n95-masks/" TargetMode="External"/><Relationship Id="rId3" Type="http://schemas.openxmlformats.org/officeDocument/2006/relationships/hyperlink" Target="https://coronavirus.wh.org.au/wp-content/uploads/2020/12/PPE-WH-COVID-19-PPE-Guideline-V9.2-01.12.2020.pdf" TargetMode="External"/><Relationship Id="rId7" Type="http://schemas.openxmlformats.org/officeDocument/2006/relationships/hyperlink" Target="https://coronavirus.wh.org.au/wp-content/uploads/2020/08/Surgical-Mask-A3-Poster.pdf" TargetMode="Externa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ronavirus.wh.org.au/wp-content/uploads/2020/08/Western-Health-PPE-Donning-Doffing-A3-Poster.pdf" TargetMode="External"/><Relationship Id="rId11" Type="http://schemas.openxmlformats.org/officeDocument/2006/relationships/image" Target="../media/image40.png"/><Relationship Id="rId5" Type="http://schemas.openxmlformats.org/officeDocument/2006/relationships/hyperlink" Target="https://coronavirus.wh.org.au/ppe/" TargetMode="External"/><Relationship Id="rId10" Type="http://schemas.openxmlformats.org/officeDocument/2006/relationships/hyperlink" Target="https://coronavirus.wh.org.au/wp-content/uploads/2020/09/PPE-P2-N95-Mask-Fit-Checking-Escalation-Process-for-Staff-V1-29.09.2020.pdf" TargetMode="External"/><Relationship Id="rId4" Type="http://schemas.openxmlformats.org/officeDocument/2006/relationships/hyperlink" Target="https://coronavirus.wh.org.au/wp-content/uploads/2020/11/PPE-Western-Health-COVID-19-PPE-Guideline-V5-27.11.20.pdf" TargetMode="External"/><Relationship Id="rId9" Type="http://schemas.openxmlformats.org/officeDocument/2006/relationships/hyperlink" Target="https://coronavirus.wh.org.au/wp-content/uploads/2020/07/Facial-Hair-mask-infographic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coronavirus.wh.org.au/wp-content/uploads/2020/09/PPE-Facial-Pressure-Injuries-and-Skin-Issues-from-PPE-V1.1-26.09.2020.pd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hyperlink" Target="https://coronavirus.wh.org.au/wp-content/uploads/2020/08/PPE-Everyday-things-that-we-need-to-do-differently-in-a-COVID-19-world-6.8.2020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wh.org.au/ppe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coronavirus.wh.org.au/ppe/ppe-champion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WHPPESpotters@wh.org.au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ureen.Canning@wh.org.au" TargetMode="External"/><Relationship Id="rId7" Type="http://schemas.openxmlformats.org/officeDocument/2006/relationships/hyperlink" Target="mailto:maureen.canning@wh.org.a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hyperlink" Target="mailto:WHSinfectioncontrol@mh.org.au" TargetMode="External"/><Relationship Id="rId4" Type="http://schemas.openxmlformats.org/officeDocument/2006/relationships/hyperlink" Target="mailto:WHPPESpotters@wh.org.a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hs.vic.gov.au/victorian-healthcare-worker-covid-19-d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hhs.vic.gov.au/victorian-healthcare-worker-covid-19-data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s://www.dhhs.vic.gov.au/victorian-healthcare-worker-covid-19-dat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3756-020-00864-w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F9352-DF3D-034B-8A6B-471F63698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784" y="805090"/>
            <a:ext cx="6483420" cy="1052286"/>
          </a:xfrm>
        </p:spPr>
        <p:txBody>
          <a:bodyPr/>
          <a:lstStyle/>
          <a:p>
            <a:r>
              <a:rPr lang="en-US" sz="5400" dirty="0"/>
              <a:t>PPE Spotter Training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99C876-AFD9-4BFC-81E7-7FFC08407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4114800"/>
            <a:ext cx="2616560" cy="2185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210658-8474-4882-8552-FE0587867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8" y="4114800"/>
            <a:ext cx="2616560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08" y="300942"/>
            <a:ext cx="6338680" cy="884652"/>
          </a:xfrm>
        </p:spPr>
        <p:txBody>
          <a:bodyPr/>
          <a:lstStyle/>
          <a:p>
            <a:r>
              <a:rPr lang="en-AU" sz="2800" dirty="0"/>
              <a:t>Adherence to PPE by HCWs in COVID and non-COVID areas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" y="1429068"/>
            <a:ext cx="8263890" cy="49603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80660" y="2251710"/>
            <a:ext cx="582930" cy="3451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173149"/>
            <a:ext cx="697728" cy="3667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" y="6406277"/>
            <a:ext cx="7338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333399"/>
                </a:solidFill>
              </a:rPr>
              <a:t>Source</a:t>
            </a:r>
            <a:r>
              <a:rPr lang="en-AU" sz="1000" dirty="0" smtClean="0">
                <a:solidFill>
                  <a:srgbClr val="333399"/>
                </a:solidFill>
              </a:rPr>
              <a:t>: </a:t>
            </a:r>
            <a:r>
              <a:rPr lang="en-AU" sz="1000" dirty="0" err="1" smtClean="0">
                <a:solidFill>
                  <a:srgbClr val="333399"/>
                </a:solidFill>
              </a:rPr>
              <a:t>Neuwirth</a:t>
            </a:r>
            <a:r>
              <a:rPr lang="en-AU" sz="1000" dirty="0" smtClean="0">
                <a:solidFill>
                  <a:srgbClr val="333399"/>
                </a:solidFill>
              </a:rPr>
              <a:t> </a:t>
            </a:r>
            <a:r>
              <a:rPr lang="en-AU" sz="1000" dirty="0">
                <a:solidFill>
                  <a:srgbClr val="333399"/>
                </a:solidFill>
              </a:rPr>
              <a:t>et </a:t>
            </a:r>
            <a:r>
              <a:rPr lang="en-AU" sz="1000" dirty="0" smtClean="0">
                <a:solidFill>
                  <a:srgbClr val="333399"/>
                </a:solidFill>
              </a:rPr>
              <a:t>al. </a:t>
            </a:r>
            <a:r>
              <a:rPr lang="en-AU" sz="1000" dirty="0" err="1" smtClean="0">
                <a:solidFill>
                  <a:srgbClr val="333399"/>
                </a:solidFill>
              </a:rPr>
              <a:t>Antimicrob</a:t>
            </a:r>
            <a:r>
              <a:rPr lang="en-AU" sz="1000" dirty="0" smtClean="0">
                <a:solidFill>
                  <a:srgbClr val="333399"/>
                </a:solidFill>
              </a:rPr>
              <a:t> </a:t>
            </a:r>
            <a:r>
              <a:rPr lang="en-AU" sz="1000" dirty="0">
                <a:solidFill>
                  <a:srgbClr val="333399"/>
                </a:solidFill>
              </a:rPr>
              <a:t>Resist Infect Control (2020) </a:t>
            </a:r>
            <a:r>
              <a:rPr lang="en-AU" sz="1000" dirty="0" smtClean="0">
                <a:solidFill>
                  <a:srgbClr val="333399"/>
                </a:solidFill>
              </a:rPr>
              <a:t>9:199  </a:t>
            </a:r>
            <a:r>
              <a:rPr lang="en-AU" sz="1000" dirty="0" smtClean="0">
                <a:solidFill>
                  <a:srgbClr val="333399"/>
                </a:solidFill>
                <a:hlinkClick r:id="rId4"/>
              </a:rPr>
              <a:t>https</a:t>
            </a:r>
            <a:r>
              <a:rPr lang="en-AU" sz="1000" dirty="0">
                <a:solidFill>
                  <a:srgbClr val="333399"/>
                </a:solidFill>
                <a:hlinkClick r:id="rId4"/>
              </a:rPr>
              <a:t>://</a:t>
            </a:r>
            <a:r>
              <a:rPr lang="en-AU" sz="1000" dirty="0" smtClean="0">
                <a:solidFill>
                  <a:srgbClr val="333399"/>
                </a:solidFill>
                <a:hlinkClick r:id="rId4"/>
              </a:rPr>
              <a:t>doi.org/10.1186/s13756-020-00864-w</a:t>
            </a:r>
            <a:endParaRPr lang="en-AU" sz="1000" dirty="0" smtClean="0">
              <a:solidFill>
                <a:srgbClr val="333399"/>
              </a:solidFill>
            </a:endParaRPr>
          </a:p>
          <a:p>
            <a:r>
              <a:rPr lang="en-AU" sz="1000" dirty="0" smtClean="0">
                <a:solidFill>
                  <a:srgbClr val="333399"/>
                </a:solidFill>
              </a:rPr>
              <a:t>  </a:t>
            </a:r>
            <a:endParaRPr lang="en-AU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6B574-1953-40A1-AFEB-1E8F957D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Spotters?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1EC506-824E-4B61-AEDA-AAFD71031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Additional support to staff in high risk areas</a:t>
            </a:r>
          </a:p>
          <a:p>
            <a:r>
              <a:rPr lang="en-AU" dirty="0"/>
              <a:t>Removes the human error factor</a:t>
            </a:r>
          </a:p>
          <a:p>
            <a:r>
              <a:rPr lang="en-AU" dirty="0"/>
              <a:t>Prevents mishaps due to fatigue, dehydration, anxieties and </a:t>
            </a:r>
            <a:r>
              <a:rPr lang="en-AU" dirty="0" smtClean="0"/>
              <a:t>normal day to day business</a:t>
            </a:r>
            <a:endParaRPr lang="en-AU" dirty="0"/>
          </a:p>
          <a:p>
            <a:r>
              <a:rPr lang="en-AU" dirty="0"/>
              <a:t>2</a:t>
            </a:r>
            <a:r>
              <a:rPr lang="en-AU" baseline="30000" dirty="0"/>
              <a:t>nd</a:t>
            </a:r>
            <a:r>
              <a:rPr lang="en-AU" dirty="0"/>
              <a:t> pair of eyes</a:t>
            </a:r>
          </a:p>
          <a:p>
            <a:r>
              <a:rPr lang="en-AU" dirty="0" smtClean="0"/>
              <a:t>Supernumerary</a:t>
            </a:r>
            <a:endParaRPr lang="en-AU" dirty="0"/>
          </a:p>
          <a:p>
            <a:r>
              <a:rPr lang="en-AU" dirty="0"/>
              <a:t>Roaming </a:t>
            </a:r>
          </a:p>
          <a:p>
            <a:r>
              <a:rPr lang="en-AU" dirty="0"/>
              <a:t>Identifying risks in real time and checks practice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635" y="3589020"/>
            <a:ext cx="1335095" cy="14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F2E23-1994-4674-AA5D-D931ECEA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Spotters and Buddies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2B5B27-A732-42E8-AAA0-FEA696ED7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50" y="1573419"/>
            <a:ext cx="38862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AU" sz="3600" dirty="0"/>
              <a:t>Spotters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7A14B3-4545-4B51-A899-77F36C87E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8358" y="1573419"/>
            <a:ext cx="3886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600" dirty="0"/>
              <a:t>Buddies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73D9A7-9997-42D3-BD87-8D2654B52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42" y="4757552"/>
            <a:ext cx="1653634" cy="181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389826-EB6E-4243-A311-193189C6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69" y="2655060"/>
            <a:ext cx="3199781" cy="29961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A40245-514F-4432-BE1A-CE75A0D47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42" y="2288429"/>
            <a:ext cx="4072558" cy="2281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F602D3C-7A27-49D6-A70C-A537EB861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007" y="4743450"/>
            <a:ext cx="2224993" cy="18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C42BC-16EB-4D7D-B709-3A857EF4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be an effective Spotter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D65F2E-5CC0-4FAB-8C32-7ADE08D0B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08" y="1514476"/>
            <a:ext cx="8204130" cy="4727298"/>
          </a:xfrm>
        </p:spPr>
        <p:txBody>
          <a:bodyPr>
            <a:no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By being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vigilant in spotting defects in PPE equipment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By being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proactive in identifying upcoming risks to staff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Follows the provided PPE checklist, but focuses on the big picture of the clinical environment </a:t>
            </a:r>
          </a:p>
          <a:p>
            <a:pPr marL="1257300" lvl="2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Staff entering the ward</a:t>
            </a:r>
          </a:p>
          <a:p>
            <a:pPr marL="1257300" lvl="2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 staff congregate at Nurses Station</a:t>
            </a:r>
          </a:p>
          <a:p>
            <a:pPr marL="1257300" lvl="2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distancing is not easily maintained</a:t>
            </a:r>
          </a:p>
          <a:p>
            <a:pPr marL="1257300" lvl="2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Break rooms and offices </a:t>
            </a: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informative, supportive and well-paced in issuing instructions or advice on PPE to all attending staff 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 practices hand hygiene immediately after providing assistance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Supported by having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authority and empowerment to 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A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‘speak up’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call out unsafe PPE practices that is not in accordance with WH infection prevention best practice and PPE guidelines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PPE Spotter Sticker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40" y="4454194"/>
            <a:ext cx="4980949" cy="18635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" y="1658159"/>
            <a:ext cx="5429251" cy="20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Route of Transmission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 bwMode="auto">
          <a:xfrm>
            <a:off x="617518" y="5984884"/>
            <a:ext cx="7172696" cy="52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en-AU" sz="1200" dirty="0">
                <a:latin typeface="Arial MT" charset="0"/>
              </a:rPr>
              <a:t>Route of transmission is likely to be droplet spread through close contact with infected individuals 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en-AU" sz="1200" dirty="0" smtClean="0">
                <a:latin typeface="Arial MT" charset="0"/>
              </a:rPr>
              <a:t>      R0 </a:t>
            </a:r>
            <a:r>
              <a:rPr lang="en-AU" sz="1200" dirty="0">
                <a:latin typeface="Arial MT" charset="0"/>
              </a:rPr>
              <a:t>2.5-3, similar to (1918 Pandemic was 2.8), compare with Chickenpox (3.7-5) and Measles  (12-18)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7168" y="4495898"/>
            <a:ext cx="292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400" dirty="0">
              <a:latin typeface="Arial MT"/>
            </a:endParaRPr>
          </a:p>
          <a:p>
            <a:endParaRPr lang="en-AU" sz="1400" dirty="0">
              <a:latin typeface="Arial M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5528" y="1474611"/>
            <a:ext cx="7980960" cy="44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08" y="178498"/>
            <a:ext cx="6718230" cy="1106251"/>
          </a:xfrm>
        </p:spPr>
        <p:txBody>
          <a:bodyPr/>
          <a:lstStyle/>
          <a:p>
            <a:r>
              <a:rPr lang="en-AU" dirty="0"/>
              <a:t>Infectious Chain of Transmission</a:t>
            </a:r>
          </a:p>
        </p:txBody>
      </p:sp>
      <p:pic>
        <p:nvPicPr>
          <p:cNvPr id="6" name="Content Placeholder 5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5BDF733F-1261-4E14-AA06-9DC93DB8A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825650"/>
            <a:ext cx="4356311" cy="412991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2F2320-27A1-4884-BF5D-1EFE9F77978D}"/>
              </a:ext>
            </a:extLst>
          </p:cNvPr>
          <p:cNvSpPr txBox="1"/>
          <p:nvPr/>
        </p:nvSpPr>
        <p:spPr>
          <a:xfrm>
            <a:off x="5593278" y="3766185"/>
            <a:ext cx="3550722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Demonstrating </a:t>
            </a:r>
            <a:r>
              <a:rPr lang="en-US" b="1" dirty="0" smtClean="0"/>
              <a:t>transmission</a:t>
            </a:r>
          </a:p>
          <a:p>
            <a:endParaRPr lang="en-US" b="1" dirty="0"/>
          </a:p>
          <a:p>
            <a:r>
              <a:rPr lang="en-US" b="1" dirty="0" smtClean="0">
                <a:hlinkClick r:id="rId3"/>
              </a:rPr>
              <a:t>Secret life of a sneeze </a:t>
            </a:r>
            <a:r>
              <a:rPr lang="en-US" dirty="0" smtClean="0"/>
              <a:t>video</a:t>
            </a:r>
          </a:p>
          <a:p>
            <a:endParaRPr lang="en-US" b="1" dirty="0"/>
          </a:p>
          <a:p>
            <a:r>
              <a:rPr lang="en-US" b="1" dirty="0" smtClean="0">
                <a:hlinkClick r:id="rId4"/>
              </a:rPr>
              <a:t>Lighting up the virus </a:t>
            </a:r>
            <a:r>
              <a:rPr lang="en-US" b="1" dirty="0" smtClean="0"/>
              <a:t>– </a:t>
            </a:r>
            <a:r>
              <a:rPr lang="en-US" dirty="0" smtClean="0"/>
              <a:t>mask cross contamination video</a:t>
            </a:r>
          </a:p>
          <a:p>
            <a:endParaRPr lang="en-US" sz="8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C74ECD-0D3A-42D9-B265-C8B3A99AF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149" y="1579791"/>
            <a:ext cx="1743075" cy="132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PPE Up Skilling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603815"/>
            <a:ext cx="8159750" cy="4982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  <a:noAutofit/>
          </a:bodyPr>
          <a:lstStyle/>
          <a:p>
            <a:pPr marL="628650" indent="-285750">
              <a:defRPr/>
            </a:pPr>
            <a:r>
              <a:rPr lang="en-AU" altLang="en-US" sz="2000" dirty="0">
                <a:latin typeface="Arial MT" charset="0"/>
                <a:ea typeface="ＭＳ Ｐゴシック" panose="020B0600070205080204" pitchFamily="34" charset="-128"/>
              </a:rPr>
              <a:t>Selecting the right Personal Protective Equipment </a:t>
            </a:r>
            <a:r>
              <a:rPr lang="en-AU" altLang="en-US" sz="2000" b="1" dirty="0">
                <a:latin typeface="Arial MT" charset="0"/>
                <a:ea typeface="ＭＳ Ｐゴシック" panose="020B0600070205080204" pitchFamily="34" charset="-128"/>
              </a:rPr>
              <a:t>each</a:t>
            </a:r>
            <a:r>
              <a:rPr lang="en-AU" altLang="en-US" sz="2000" dirty="0">
                <a:latin typeface="Arial MT" charset="0"/>
                <a:ea typeface="ＭＳ Ｐゴシック" panose="020B0600070205080204" pitchFamily="34" charset="-128"/>
              </a:rPr>
              <a:t> </a:t>
            </a:r>
            <a:r>
              <a:rPr lang="en-AU" altLang="en-US" sz="2000" dirty="0" smtClean="0">
                <a:latin typeface="Arial MT" charset="0"/>
                <a:ea typeface="ＭＳ Ｐゴシック" panose="020B0600070205080204" pitchFamily="34" charset="-128"/>
              </a:rPr>
              <a:t>time</a:t>
            </a:r>
          </a:p>
          <a:p>
            <a:pPr marL="342900" indent="0">
              <a:buNone/>
              <a:defRPr/>
            </a:pPr>
            <a:endParaRPr lang="en-AU" altLang="en-US" sz="800" dirty="0" smtClean="0">
              <a:latin typeface="Arial MT" charset="0"/>
              <a:ea typeface="ＭＳ Ｐゴシック" panose="020B0600070205080204" pitchFamily="34" charset="-128"/>
            </a:endParaRPr>
          </a:p>
          <a:p>
            <a:pPr marL="1543050" lvl="2" indent="-285750">
              <a:defRPr/>
            </a:pPr>
            <a:r>
              <a:rPr lang="en-AU" altLang="en-US" sz="1800" dirty="0" smtClean="0">
                <a:latin typeface="Arial MT" charset="0"/>
                <a:ea typeface="ＭＳ Ｐゴシック" panose="020B0600070205080204" pitchFamily="34" charset="-128"/>
                <a:hlinkClick r:id="rId3"/>
              </a:rPr>
              <a:t>Western Health COVID-19 PPE Guideline</a:t>
            </a:r>
            <a:endParaRPr lang="en-AU" altLang="en-US" sz="1800" dirty="0" smtClean="0">
              <a:latin typeface="Arial MT" charset="0"/>
              <a:ea typeface="ＭＳ Ｐゴシック" panose="020B0600070205080204" pitchFamily="34" charset="-128"/>
            </a:endParaRPr>
          </a:p>
          <a:p>
            <a:pPr marL="1543050" lvl="2" indent="-285750">
              <a:defRPr/>
            </a:pPr>
            <a:r>
              <a:rPr lang="en-AU" altLang="en-US" sz="1800" dirty="0" smtClean="0">
                <a:latin typeface="Arial MT" charset="0"/>
                <a:ea typeface="ＭＳ Ｐゴシック" panose="020B0600070205080204" pitchFamily="34" charset="-128"/>
                <a:hlinkClick r:id="rId4"/>
              </a:rPr>
              <a:t>PPE Tiers Posters</a:t>
            </a:r>
            <a:endParaRPr lang="en-AU" altLang="en-US" sz="1800" dirty="0">
              <a:latin typeface="Arial MT" charset="0"/>
              <a:ea typeface="ＭＳ Ｐゴシック" panose="020B0600070205080204" pitchFamily="34" charset="-128"/>
            </a:endParaRPr>
          </a:p>
          <a:p>
            <a:pPr marL="1200150" lvl="2" indent="0">
              <a:buNone/>
              <a:defRPr/>
            </a:pPr>
            <a:endParaRPr lang="en-AU" altLang="en-US" sz="400" dirty="0">
              <a:latin typeface="Arial MT" charset="0"/>
              <a:ea typeface="ＭＳ Ｐゴシック" panose="020B0600070205080204" pitchFamily="34" charset="-128"/>
            </a:endParaRPr>
          </a:p>
          <a:p>
            <a:pPr marL="571500">
              <a:defRPr/>
            </a:pPr>
            <a:r>
              <a:rPr lang="en-AU" altLang="en-US" sz="2000" dirty="0">
                <a:latin typeface="Arial MT" charset="0"/>
                <a:ea typeface="ＭＳ Ｐゴシック" panose="020B0600070205080204" pitchFamily="34" charset="-128"/>
              </a:rPr>
              <a:t>Safely donning, doffing and fit checking PPE in the </a:t>
            </a:r>
            <a:r>
              <a:rPr lang="en-AU" altLang="en-US" sz="2000" b="1" dirty="0">
                <a:latin typeface="Arial MT" charset="0"/>
                <a:ea typeface="ＭＳ Ｐゴシック" panose="020B0600070205080204" pitchFamily="34" charset="-128"/>
              </a:rPr>
              <a:t>right</a:t>
            </a:r>
            <a:r>
              <a:rPr lang="en-AU" altLang="en-US" sz="2000" dirty="0">
                <a:latin typeface="Arial MT" charset="0"/>
                <a:ea typeface="ＭＳ Ｐゴシック" panose="020B0600070205080204" pitchFamily="34" charset="-128"/>
              </a:rPr>
              <a:t> order </a:t>
            </a:r>
            <a:r>
              <a:rPr lang="en-AU" altLang="en-US" sz="2000" b="1" dirty="0">
                <a:latin typeface="Arial MT" charset="0"/>
                <a:ea typeface="ＭＳ Ｐゴシック" panose="020B0600070205080204" pitchFamily="34" charset="-128"/>
              </a:rPr>
              <a:t>each</a:t>
            </a:r>
            <a:r>
              <a:rPr lang="en-AU" altLang="en-US" sz="2000" dirty="0">
                <a:latin typeface="Arial MT" charset="0"/>
                <a:ea typeface="ＭＳ Ｐゴシック" panose="020B0600070205080204" pitchFamily="34" charset="-128"/>
              </a:rPr>
              <a:t> and </a:t>
            </a:r>
            <a:r>
              <a:rPr lang="en-AU" altLang="en-US" sz="2000" b="1" dirty="0">
                <a:latin typeface="Arial MT" charset="0"/>
                <a:ea typeface="ＭＳ Ｐゴシック" panose="020B0600070205080204" pitchFamily="34" charset="-128"/>
              </a:rPr>
              <a:t>every</a:t>
            </a:r>
            <a:r>
              <a:rPr lang="en-AU" altLang="en-US" sz="2000" dirty="0">
                <a:latin typeface="Arial MT" charset="0"/>
                <a:ea typeface="ＭＳ Ｐゴシック" panose="020B0600070205080204" pitchFamily="34" charset="-128"/>
              </a:rPr>
              <a:t> </a:t>
            </a:r>
            <a:r>
              <a:rPr lang="en-AU" altLang="en-US" sz="2000" dirty="0" smtClean="0">
                <a:latin typeface="Arial MT" charset="0"/>
                <a:ea typeface="ＭＳ Ｐゴシック" panose="020B0600070205080204" pitchFamily="34" charset="-128"/>
              </a:rPr>
              <a:t>time resources</a:t>
            </a:r>
          </a:p>
          <a:p>
            <a:pPr marL="342900" indent="0">
              <a:buNone/>
              <a:defRPr/>
            </a:pPr>
            <a:r>
              <a:rPr lang="en-AU" altLang="en-US" sz="2000" dirty="0" smtClean="0">
                <a:latin typeface="Arial MT" charset="0"/>
                <a:ea typeface="ＭＳ Ｐゴシック" panose="020B0600070205080204" pitchFamily="34" charset="-128"/>
                <a:hlinkClick r:id="rId5"/>
              </a:rPr>
              <a:t>https://coronavirus.wh.org.au/ppe/</a:t>
            </a:r>
            <a:endParaRPr lang="en-AU" altLang="en-US" sz="2000" dirty="0" smtClean="0">
              <a:latin typeface="Arial MT" charset="0"/>
              <a:ea typeface="ＭＳ Ｐゴシック" panose="020B0600070205080204" pitchFamily="34" charset="-128"/>
            </a:endParaRPr>
          </a:p>
          <a:p>
            <a:pPr marL="1485900" lvl="2">
              <a:defRPr/>
            </a:pPr>
            <a:r>
              <a:rPr lang="en-AU" altLang="en-US" sz="1800" dirty="0" smtClean="0">
                <a:latin typeface="Arial MT" charset="0"/>
                <a:ea typeface="ＭＳ Ｐゴシック" panose="020B0600070205080204" pitchFamily="34" charset="-128"/>
                <a:hlinkClick r:id="rId6"/>
              </a:rPr>
              <a:t>Donning and doffing poster</a:t>
            </a:r>
            <a:endParaRPr lang="en-AU" altLang="en-US" sz="1800" dirty="0" smtClean="0">
              <a:latin typeface="Arial MT" charset="0"/>
              <a:ea typeface="ＭＳ Ｐゴシック" panose="020B0600070205080204" pitchFamily="34" charset="-128"/>
            </a:endParaRPr>
          </a:p>
          <a:p>
            <a:pPr marL="1485900" lvl="2">
              <a:defRPr/>
            </a:pPr>
            <a:r>
              <a:rPr lang="en-AU" altLang="en-US" sz="1800" dirty="0" smtClean="0">
                <a:latin typeface="Arial MT" charset="0"/>
                <a:ea typeface="ＭＳ Ｐゴシック" panose="020B0600070205080204" pitchFamily="34" charset="-128"/>
                <a:hlinkClick r:id="rId7"/>
              </a:rPr>
              <a:t>Surgical Mask poster</a:t>
            </a:r>
            <a:endParaRPr lang="en-AU" altLang="en-US" sz="1800" dirty="0" smtClean="0">
              <a:latin typeface="Arial MT" charset="0"/>
              <a:ea typeface="ＭＳ Ｐゴシック" panose="020B0600070205080204" pitchFamily="34" charset="-128"/>
            </a:endParaRPr>
          </a:p>
          <a:p>
            <a:pPr marL="1485900" lvl="2">
              <a:defRPr/>
            </a:pPr>
            <a:r>
              <a:rPr lang="en-AU" altLang="en-US" sz="1800" dirty="0" smtClean="0">
                <a:latin typeface="Arial MT" charset="0"/>
                <a:ea typeface="ＭＳ Ｐゴシック" panose="020B0600070205080204" pitchFamily="34" charset="-128"/>
                <a:hlinkClick r:id="rId8"/>
              </a:rPr>
              <a:t>P2/N95 respirator mask posters</a:t>
            </a:r>
            <a:endParaRPr lang="en-AU" altLang="en-US" sz="1800" dirty="0" smtClean="0">
              <a:latin typeface="Arial MT" charset="0"/>
              <a:ea typeface="ＭＳ Ｐゴシック" panose="020B0600070205080204" pitchFamily="34" charset="-128"/>
            </a:endParaRPr>
          </a:p>
          <a:p>
            <a:pPr marL="1485900" lvl="2">
              <a:defRPr/>
            </a:pPr>
            <a:r>
              <a:rPr lang="en-AU" altLang="en-US" sz="1800" dirty="0" smtClean="0">
                <a:latin typeface="Arial MT" charset="0"/>
                <a:ea typeface="ＭＳ Ｐゴシック" panose="020B0600070205080204" pitchFamily="34" charset="-128"/>
                <a:hlinkClick r:id="rId8"/>
              </a:rPr>
              <a:t>P2/N95 respirator mask training videos</a:t>
            </a:r>
            <a:endParaRPr lang="en-AU" altLang="en-US" sz="1800" dirty="0" smtClean="0">
              <a:latin typeface="Arial MT" charset="0"/>
              <a:ea typeface="ＭＳ Ｐゴシック" panose="020B0600070205080204" pitchFamily="34" charset="-128"/>
            </a:endParaRPr>
          </a:p>
          <a:p>
            <a:pPr marL="1485900" lvl="2">
              <a:defRPr/>
            </a:pPr>
            <a:r>
              <a:rPr lang="en-AU" altLang="en-US" sz="1800" dirty="0" smtClean="0">
                <a:latin typeface="Arial MT" charset="0"/>
                <a:ea typeface="ＭＳ Ｐゴシック" panose="020B0600070205080204" pitchFamily="34" charset="-128"/>
                <a:hlinkClick r:id="rId9"/>
              </a:rPr>
              <a:t>Facial Hairstyles and P2/N95 poster</a:t>
            </a:r>
            <a:endParaRPr lang="en-AU" altLang="en-US" sz="1800" dirty="0" smtClean="0">
              <a:latin typeface="Arial MT" charset="0"/>
              <a:ea typeface="ＭＳ Ｐゴシック" panose="020B0600070205080204" pitchFamily="34" charset="-128"/>
            </a:endParaRPr>
          </a:p>
          <a:p>
            <a:pPr marL="1485900" lvl="2">
              <a:defRPr/>
            </a:pPr>
            <a:r>
              <a:rPr lang="en-AU" altLang="en-US" sz="1800" dirty="0">
                <a:latin typeface="Arial MT" charset="0"/>
                <a:ea typeface="ＭＳ Ｐゴシック" panose="020B0600070205080204" pitchFamily="34" charset="-128"/>
                <a:hlinkClick r:id="rId10"/>
              </a:rPr>
              <a:t>P2/N95 Mask Fit-checking Escalation Process for Staff </a:t>
            </a:r>
            <a:r>
              <a:rPr lang="en-AU" altLang="en-US" sz="1800" dirty="0" smtClean="0">
                <a:latin typeface="Arial MT" charset="0"/>
                <a:ea typeface="ＭＳ Ｐゴシック" panose="020B0600070205080204" pitchFamily="34" charset="-128"/>
              </a:rPr>
              <a:t>QRG</a:t>
            </a:r>
            <a:endParaRPr lang="en-AU" altLang="en-US" sz="1600" dirty="0" smtClean="0">
              <a:latin typeface="Arial MT" charset="0"/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AU" altLang="en-US" sz="800" dirty="0" smtClean="0">
              <a:latin typeface="Arial MT" charset="0"/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AU" altLang="en-US" sz="1600" dirty="0" smtClean="0">
                <a:latin typeface="Arial MT" charset="0"/>
                <a:ea typeface="ＭＳ Ｐゴシック" panose="020B0600070205080204" pitchFamily="34" charset="-128"/>
              </a:rPr>
              <a:t>*Microsite (PPE Video’s &amp; Training Guides) – Standard Precautions video and Fit checking video</a:t>
            </a:r>
            <a:endParaRPr lang="en-AU" altLang="en-US" sz="1600" dirty="0">
              <a:solidFill>
                <a:schemeClr val="tx1"/>
              </a:solidFill>
              <a:latin typeface="Arial MT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1" y="4560125"/>
            <a:ext cx="938892" cy="1224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2705" y="3657600"/>
            <a:ext cx="1045029" cy="112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Facial Pressure Injuries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b="1" dirty="0"/>
              <a:t>P2/N95 Respirator Masks </a:t>
            </a:r>
            <a:endParaRPr lang="en-AU" sz="2400" dirty="0"/>
          </a:p>
          <a:p>
            <a:r>
              <a:rPr lang="en-AU" sz="2000" dirty="0"/>
              <a:t>Protective dressings are </a:t>
            </a:r>
            <a:r>
              <a:rPr lang="en-AU" sz="2000" b="1" dirty="0"/>
              <a:t>NOT</a:t>
            </a:r>
            <a:r>
              <a:rPr lang="en-AU" sz="2000" dirty="0"/>
              <a:t> to be used on the face under P2/N95 respirator masks as they may impair the seal and not provide </a:t>
            </a:r>
            <a:r>
              <a:rPr lang="en-AU" sz="2000" dirty="0" smtClean="0"/>
              <a:t>protection</a:t>
            </a:r>
          </a:p>
          <a:p>
            <a:r>
              <a:rPr lang="en-AU" sz="2000" dirty="0" smtClean="0"/>
              <a:t>Aim is to prevent pressure injuries early so they don’t occur</a:t>
            </a:r>
            <a:endParaRPr lang="en-AU" sz="2000" dirty="0"/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>
                <a:hlinkClick r:id="rId2"/>
              </a:rPr>
              <a:t>Facial pressure injuries and skin issues from PPE </a:t>
            </a:r>
            <a:r>
              <a:rPr lang="en-AU" sz="2000" dirty="0" smtClean="0"/>
              <a:t>QRG</a:t>
            </a:r>
            <a:endParaRPr lang="en-AU" sz="20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7738" y="1793504"/>
            <a:ext cx="3886200" cy="41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44FD1-948B-4863-9FEB-8B44BB75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Maintaining Good PPE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D3AC462-374D-4413-930F-C3E2779DD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hlinkClick r:id="rId2"/>
              </a:rPr>
              <a:t>Everyday things we need to do differently in a COVID-19 world</a:t>
            </a:r>
            <a:r>
              <a:rPr lang="en-AU" dirty="0"/>
              <a:t> QRG</a:t>
            </a:r>
            <a:endParaRPr lang="en-AU" altLang="en-US" dirty="0">
              <a:latin typeface="Arial MT" charset="0"/>
              <a:ea typeface="ＭＳ Ｐゴシック" panose="020B0600070205080204" pitchFamily="34" charset="-128"/>
              <a:hlinkClick r:id="rId2"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F7E63F-A865-49EE-9C50-5341CC3A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45" y="2258086"/>
            <a:ext cx="1581433" cy="1940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2E26A9-ACE6-48D9-B0B3-A5E9647D0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80" y="2709740"/>
            <a:ext cx="2086266" cy="1752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7BAB37-108F-4CCD-8746-B33241345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858" y="2709740"/>
            <a:ext cx="1971949" cy="1752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4924C4-D382-48EC-A3E0-A2C6A2E74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380" y="4787885"/>
            <a:ext cx="1743220" cy="1752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7C319A-35DB-46DD-B672-5E35137267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646" y="4787890"/>
            <a:ext cx="1714354" cy="1752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87D4CA8-E7B2-4E62-992B-975C715462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211" y="4497361"/>
            <a:ext cx="2566163" cy="2157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0769" y="2398816"/>
            <a:ext cx="1819403" cy="18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FC61-8EA2-8C44-92FA-EF8999C00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018" y="312391"/>
            <a:ext cx="7046843" cy="663053"/>
          </a:xfrm>
        </p:spPr>
        <p:txBody>
          <a:bodyPr/>
          <a:lstStyle/>
          <a:p>
            <a:r>
              <a:rPr lang="en-US" dirty="0"/>
              <a:t>Welcome to PPE Spotter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D3554-539C-4E40-BA3F-8DD88DCD04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419" y="1523373"/>
            <a:ext cx="7985161" cy="2300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Thank you for offering to be a </a:t>
            </a:r>
            <a:r>
              <a:rPr lang="en-US" b="1" dirty="0"/>
              <a:t>PPE Spotter </a:t>
            </a:r>
            <a:r>
              <a:rPr lang="en-US" dirty="0"/>
              <a:t>by being the </a:t>
            </a:r>
            <a:r>
              <a:rPr lang="en-US" b="1" dirty="0"/>
              <a:t>‘eyes’ </a:t>
            </a:r>
            <a:r>
              <a:rPr lang="en-US" dirty="0"/>
              <a:t>for all our staff in high risk settings to keep them safe</a:t>
            </a:r>
          </a:p>
          <a:p>
            <a:r>
              <a:rPr lang="en-US" dirty="0"/>
              <a:t>All of the PPE resources referred to in this training can be found on the Western Health COVID-19 Microsite </a:t>
            </a:r>
            <a:r>
              <a:rPr lang="en-US" dirty="0">
                <a:hlinkClick r:id="rId3"/>
              </a:rPr>
              <a:t>https://coronavirus.wh.org.au/ppe/</a:t>
            </a:r>
            <a:r>
              <a:rPr lang="en-US" dirty="0"/>
              <a:t> </a:t>
            </a:r>
          </a:p>
          <a:p>
            <a:r>
              <a:rPr lang="en-US" dirty="0"/>
              <a:t>There is a dedicated section of the microsite for PPE Spotters and well as resources in the PPE Champion site  </a:t>
            </a:r>
            <a:r>
              <a:rPr lang="en-US" dirty="0">
                <a:hlinkClick r:id="rId4"/>
              </a:rPr>
              <a:t>https://coronavirus.wh.org.au/ppe/ppe-champions/</a:t>
            </a:r>
            <a:r>
              <a:rPr lang="en-U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A7FB82-BA3E-4B04-953F-3E44EA1D4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02" y="4302571"/>
            <a:ext cx="1806038" cy="2369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961707-033A-40AE-A9C9-157350BF8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380" y="4337081"/>
            <a:ext cx="2194254" cy="2300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363" y="4265644"/>
            <a:ext cx="17716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6723-FFF3-4CE1-B17C-84A3CC62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18FAA8-843C-4DF6-A450-F1FA8DD5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Perceptions that Spotters are the PPE Police</a:t>
            </a:r>
          </a:p>
          <a:p>
            <a:r>
              <a:rPr lang="en-AU" dirty="0"/>
              <a:t>Staff not receptive, dismissive or avoidance</a:t>
            </a:r>
          </a:p>
          <a:p>
            <a:r>
              <a:rPr lang="en-AU" dirty="0"/>
              <a:t>Low perceptions of risks with small case numbers</a:t>
            </a:r>
          </a:p>
          <a:p>
            <a:r>
              <a:rPr lang="en-AU" dirty="0"/>
              <a:t>Complacency</a:t>
            </a:r>
          </a:p>
          <a:p>
            <a:r>
              <a:rPr lang="en-AU" dirty="0"/>
              <a:t>Reverting to old practices pre-COVID</a:t>
            </a:r>
          </a:p>
          <a:p>
            <a:r>
              <a:rPr lang="en-AU" dirty="0"/>
              <a:t>Changing PPE (new P2/N95 masks) and guidelines – staff frustrations, confusions</a:t>
            </a:r>
          </a:p>
        </p:txBody>
      </p:sp>
    </p:spTree>
    <p:extLst>
      <p:ext uri="{BB962C8B-B14F-4D97-AF65-F5344CB8AC3E}">
        <p14:creationId xmlns:p14="http://schemas.microsoft.com/office/powerpoint/2010/main" val="3854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D4CBA-5389-493B-A224-F61D2904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63EFCE-ED01-46D3-BD20-E87BC02D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6720"/>
            <a:ext cx="7886700" cy="4926358"/>
          </a:xfrm>
        </p:spPr>
        <p:txBody>
          <a:bodyPr>
            <a:normAutofit/>
          </a:bodyPr>
          <a:lstStyle/>
          <a:p>
            <a:r>
              <a:rPr lang="en-AU" dirty="0"/>
              <a:t>Supporting a safety first culture</a:t>
            </a:r>
          </a:p>
          <a:p>
            <a:r>
              <a:rPr lang="en-AU" dirty="0"/>
              <a:t>PPE donned and doffed correctly</a:t>
            </a:r>
          </a:p>
          <a:p>
            <a:r>
              <a:rPr lang="en-AU" dirty="0"/>
              <a:t>Staff reassurance and confidence in PPE</a:t>
            </a:r>
          </a:p>
          <a:p>
            <a:r>
              <a:rPr lang="en-AU" dirty="0"/>
              <a:t>Establishing rapport with feedback – part of the team </a:t>
            </a:r>
          </a:p>
          <a:p>
            <a:r>
              <a:rPr lang="en-AU" dirty="0"/>
              <a:t>Positive role modelling </a:t>
            </a:r>
          </a:p>
          <a:p>
            <a:r>
              <a:rPr lang="en-AU" dirty="0"/>
              <a:t>Donning and doffing PPE with ‘just in time’ training and coaching are sets of behaviours</a:t>
            </a:r>
          </a:p>
          <a:p>
            <a:r>
              <a:rPr lang="en-AU" dirty="0"/>
              <a:t>Encouraging appropriate safe PPE practice = supportive behaviour change = protection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97CB96CB-AB2C-4ED5-9614-A0927EAC68B4}"/>
              </a:ext>
            </a:extLst>
          </p:cNvPr>
          <p:cNvSpPr/>
          <p:nvPr/>
        </p:nvSpPr>
        <p:spPr>
          <a:xfrm>
            <a:off x="6657975" y="1450352"/>
            <a:ext cx="2220775" cy="9678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FF332F-9734-4FB4-80DE-6D7EE1BD6D35}"/>
              </a:ext>
            </a:extLst>
          </p:cNvPr>
          <p:cNvSpPr txBox="1"/>
          <p:nvPr/>
        </p:nvSpPr>
        <p:spPr>
          <a:xfrm>
            <a:off x="6937669" y="1611132"/>
            <a:ext cx="17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I’m here to help keep you safe </a:t>
            </a:r>
          </a:p>
        </p:txBody>
      </p:sp>
    </p:spTree>
    <p:extLst>
      <p:ext uri="{BB962C8B-B14F-4D97-AF65-F5344CB8AC3E}">
        <p14:creationId xmlns:p14="http://schemas.microsoft.com/office/powerpoint/2010/main" val="10380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20027-5988-4146-8FFE-D4FDC690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08" y="164211"/>
            <a:ext cx="6338680" cy="1106251"/>
          </a:xfrm>
        </p:spPr>
        <p:txBody>
          <a:bodyPr/>
          <a:lstStyle/>
          <a:p>
            <a:r>
              <a:rPr lang="en-AU" dirty="0"/>
              <a:t>PPE Spotter Role Description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30E5A2-5E03-4016-819D-1D79D46CA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7330"/>
            <a:ext cx="7886700" cy="51320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b="1" dirty="0"/>
              <a:t>Shift </a:t>
            </a:r>
            <a:r>
              <a:rPr lang="en-AU" b="1" dirty="0" smtClean="0"/>
              <a:t>Responsibilities</a:t>
            </a:r>
            <a:r>
              <a:rPr lang="en-AU" sz="800" b="1" dirty="0"/>
              <a:t> </a:t>
            </a:r>
            <a:endParaRPr lang="en-AU" sz="800" b="1" dirty="0" smtClean="0"/>
          </a:p>
          <a:p>
            <a:pPr marL="0" indent="0">
              <a:buNone/>
            </a:pPr>
            <a:endParaRPr lang="en-AU" sz="600" dirty="0"/>
          </a:p>
          <a:p>
            <a:pPr lvl="0"/>
            <a:r>
              <a:rPr lang="en-AU" sz="2500" dirty="0"/>
              <a:t>Report to NUM or Nurse in Charge at the beginning of shift for allocated area</a:t>
            </a:r>
          </a:p>
          <a:p>
            <a:pPr lvl="1"/>
            <a:r>
              <a:rPr lang="en-AU" sz="2500" dirty="0"/>
              <a:t>After hours report to the site AHA initially if not from that </a:t>
            </a:r>
            <a:r>
              <a:rPr lang="en-AU" sz="2500" dirty="0" smtClean="0"/>
              <a:t>ward</a:t>
            </a:r>
          </a:p>
          <a:p>
            <a:pPr marL="457200" lvl="1" indent="0">
              <a:buNone/>
            </a:pPr>
            <a:endParaRPr lang="en-AU" sz="2200" dirty="0"/>
          </a:p>
          <a:p>
            <a:pPr lvl="0"/>
            <a:r>
              <a:rPr lang="en-AU" sz="2500" dirty="0"/>
              <a:t>Introduce yourself to each clinical team member and visiting staff</a:t>
            </a:r>
          </a:p>
          <a:p>
            <a:pPr marL="0" indent="0">
              <a:buNone/>
            </a:pPr>
            <a:endParaRPr lang="en-AU" sz="1900" dirty="0"/>
          </a:p>
          <a:p>
            <a:pPr lvl="0"/>
            <a:r>
              <a:rPr lang="en-AU" sz="2500" dirty="0"/>
              <a:t>Ensure staff entering the ward are in the appropriate Tier PPE for that area</a:t>
            </a:r>
          </a:p>
          <a:p>
            <a:pPr lvl="1"/>
            <a:r>
              <a:rPr lang="en-AU" sz="2500" dirty="0"/>
              <a:t>That all staff are </a:t>
            </a:r>
            <a:r>
              <a:rPr lang="en-AU" sz="2500" b="1" dirty="0"/>
              <a:t>Bare Below the Elbow</a:t>
            </a:r>
            <a:r>
              <a:rPr lang="en-AU" sz="2500" dirty="0"/>
              <a:t> to facilitate hand effective hygiene </a:t>
            </a:r>
          </a:p>
          <a:p>
            <a:pPr marL="0" indent="0">
              <a:buNone/>
            </a:pPr>
            <a:endParaRPr lang="en-AU" sz="1900" dirty="0"/>
          </a:p>
          <a:p>
            <a:pPr lvl="0"/>
            <a:r>
              <a:rPr lang="en-AU" sz="2500" dirty="0"/>
              <a:t>Ensure the safety of each team member by spotting (observing) the donning and doffing process of all staff in the area plus observing mask practices in staff areas </a:t>
            </a:r>
          </a:p>
          <a:p>
            <a:pPr marL="0" indent="0">
              <a:buNone/>
            </a:pPr>
            <a:endParaRPr lang="en-AU" sz="1900" dirty="0"/>
          </a:p>
          <a:p>
            <a:pPr lvl="0"/>
            <a:r>
              <a:rPr lang="en-AU" sz="2500" dirty="0"/>
              <a:t>Ensure correct OH&amp;S and infection prevention procedure and </a:t>
            </a:r>
            <a:r>
              <a:rPr lang="en-AU" sz="2500" b="1" dirty="0"/>
              <a:t>‘Speak Up’</a:t>
            </a:r>
            <a:r>
              <a:rPr lang="en-AU" sz="2500" dirty="0"/>
              <a:t> for safety</a:t>
            </a:r>
          </a:p>
          <a:p>
            <a:pPr marL="0" indent="0">
              <a:buNone/>
            </a:pPr>
            <a:r>
              <a:rPr lang="en-AU" sz="2500" dirty="0"/>
              <a:t> </a:t>
            </a:r>
          </a:p>
          <a:p>
            <a:pPr lvl="0"/>
            <a:r>
              <a:rPr lang="en-AU" sz="2500" dirty="0"/>
              <a:t>Ensure that the appropriate patient room posters for transmission based precautions are in place to assist staff</a:t>
            </a:r>
          </a:p>
          <a:p>
            <a:pPr marL="0" indent="0">
              <a:buNone/>
            </a:pPr>
            <a:endParaRPr lang="en-AU" sz="1900" dirty="0"/>
          </a:p>
          <a:p>
            <a:pPr lvl="0"/>
            <a:r>
              <a:rPr lang="en-AU" sz="2500" dirty="0"/>
              <a:t>Conduct one-on-one in situ PPE coaching/training when needed from observations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98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08" y="35623"/>
            <a:ext cx="6818242" cy="1106251"/>
          </a:xfrm>
        </p:spPr>
        <p:txBody>
          <a:bodyPr/>
          <a:lstStyle/>
          <a:p>
            <a:r>
              <a:rPr lang="en-AU" dirty="0" smtClean="0"/>
              <a:t>PPE Spotter Responsibilities </a:t>
            </a:r>
            <a:r>
              <a:rPr lang="en-AU" dirty="0" err="1" smtClean="0"/>
              <a:t>Con’t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AU" dirty="0"/>
              <a:t>Encourage a ‘no haste’ approach for staff when they are donning and doffing especially in MET or emergency response situations</a:t>
            </a:r>
          </a:p>
          <a:p>
            <a:pPr marL="0" indent="0">
              <a:buNone/>
            </a:pPr>
            <a:endParaRPr lang="en-AU" sz="1500" dirty="0"/>
          </a:p>
          <a:p>
            <a:pPr lvl="0"/>
            <a:r>
              <a:rPr lang="en-AU" dirty="0"/>
              <a:t>Be the go-to person for appropriate usage of PPE in line with the Tier PPE designation for that area</a:t>
            </a:r>
          </a:p>
          <a:p>
            <a:pPr marL="0" indent="0">
              <a:buNone/>
            </a:pPr>
            <a:endParaRPr lang="en-AU" sz="1500" dirty="0"/>
          </a:p>
          <a:p>
            <a:pPr lvl="0"/>
            <a:r>
              <a:rPr lang="en-AU" dirty="0"/>
              <a:t>Be the PPE resource to ensure PPE stock is readily available</a:t>
            </a:r>
          </a:p>
          <a:p>
            <a:pPr marL="0" indent="0">
              <a:buNone/>
            </a:pPr>
            <a:endParaRPr lang="en-AU" sz="1500" dirty="0"/>
          </a:p>
          <a:p>
            <a:pPr lvl="0"/>
            <a:r>
              <a:rPr lang="en-AU" dirty="0"/>
              <a:t>Ensure any equipment that comes out of a room or bay is cleaned i.e. vital signs machines and </a:t>
            </a:r>
            <a:r>
              <a:rPr lang="en-AU" dirty="0" smtClean="0"/>
              <a:t>thermometers</a:t>
            </a:r>
            <a:endParaRPr lang="en-AU" dirty="0"/>
          </a:p>
          <a:p>
            <a:pPr marL="0" indent="0">
              <a:buNone/>
            </a:pPr>
            <a:endParaRPr lang="en-AU" sz="1500" dirty="0"/>
          </a:p>
          <a:p>
            <a:pPr lvl="0"/>
            <a:r>
              <a:rPr lang="en-AU" dirty="0"/>
              <a:t>Ensure staff clean appropriately their face shields or </a:t>
            </a:r>
            <a:r>
              <a:rPr lang="en-AU" dirty="0" smtClean="0"/>
              <a:t>goggles</a:t>
            </a:r>
            <a:r>
              <a:rPr lang="en-AU" dirty="0"/>
              <a:t>, stethoscopes, mobile phones, devices, WOWs </a:t>
            </a:r>
            <a:r>
              <a:rPr lang="en-AU" dirty="0" err="1"/>
              <a:t>etc</a:t>
            </a:r>
            <a:r>
              <a:rPr lang="en-AU" dirty="0"/>
              <a:t> as required</a:t>
            </a:r>
          </a:p>
          <a:p>
            <a:pPr marL="0" indent="0">
              <a:buNone/>
            </a:pPr>
            <a:endParaRPr lang="en-AU" sz="1500" dirty="0"/>
          </a:p>
          <a:p>
            <a:pPr lvl="0"/>
            <a:r>
              <a:rPr lang="en-AU" dirty="0"/>
              <a:t>Wear the provided PPE Spotter sticker  to clearly be identified by all staff</a:t>
            </a:r>
          </a:p>
          <a:p>
            <a:pPr marL="0" indent="0">
              <a:buNone/>
            </a:pPr>
            <a:endParaRPr lang="en-AU" sz="1300" dirty="0"/>
          </a:p>
          <a:p>
            <a:pPr lvl="0"/>
            <a:r>
              <a:rPr lang="en-AU" dirty="0"/>
              <a:t>Provide a shift summary of key issues identified via email </a:t>
            </a:r>
            <a:r>
              <a:rPr lang="en-AU" u="sng" dirty="0">
                <a:hlinkClick r:id="rId2"/>
              </a:rPr>
              <a:t>WHPPESpotters@wh.org.au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10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5499" y="1412230"/>
            <a:ext cx="3825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Contacts: </a:t>
            </a:r>
          </a:p>
          <a:p>
            <a:endParaRPr lang="en-AU" dirty="0"/>
          </a:p>
          <a:p>
            <a:r>
              <a:rPr lang="en-AU" dirty="0">
                <a:solidFill>
                  <a:schemeClr val="accent2"/>
                </a:solidFill>
              </a:rPr>
              <a:t>Infection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Maureen Canning</a:t>
            </a:r>
          </a:p>
          <a:p>
            <a:r>
              <a:rPr lang="en-AU" dirty="0"/>
              <a:t>      </a:t>
            </a:r>
            <a:r>
              <a:rPr lang="en-AU" dirty="0">
                <a:hlinkClick r:id="rId3"/>
              </a:rPr>
              <a:t>Maureen.Canning@wh.org.au</a:t>
            </a:r>
            <a:r>
              <a:rPr lang="en-AU" dirty="0"/>
              <a:t> </a:t>
            </a:r>
            <a:endParaRPr lang="en-AU" u="sng" dirty="0"/>
          </a:p>
          <a:p>
            <a:endParaRPr lang="en-A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/>
              <a:t>PPE Spotter email </a:t>
            </a:r>
            <a:r>
              <a:rPr lang="en-AU" u="sng" dirty="0">
                <a:hlinkClick r:id="rId4"/>
              </a:rPr>
              <a:t>WHPPESpotters@wh.org.au</a:t>
            </a:r>
            <a:endParaRPr lang="en-AU" dirty="0"/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 Infection Prevention</a:t>
            </a:r>
          </a:p>
          <a:p>
            <a:r>
              <a:rPr lang="en-AU" u="sng" dirty="0"/>
              <a:t>  </a:t>
            </a:r>
            <a:r>
              <a:rPr lang="en-AU" u="sng" dirty="0">
                <a:hlinkClick r:id="rId5"/>
              </a:rPr>
              <a:t>WHSinfectioncontrol@mh.org.au</a:t>
            </a:r>
            <a:endParaRPr lang="en-AU" u="sng" dirty="0"/>
          </a:p>
          <a:p>
            <a:endParaRPr lang="en-AU" u="sn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45FB3F2-1145-4ABB-99A9-BB8AD8E3A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5775" y="1591171"/>
            <a:ext cx="3034665" cy="3034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74" y="4828550"/>
            <a:ext cx="8383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C00000"/>
                </a:solidFill>
              </a:rPr>
              <a:t>If watching this as a recording please email </a:t>
            </a:r>
            <a:r>
              <a:rPr lang="en-AU" sz="1600" dirty="0" smtClean="0">
                <a:hlinkClick r:id="rId7"/>
              </a:rPr>
              <a:t>maureen.canning@wh.org.au</a:t>
            </a:r>
            <a:r>
              <a:rPr lang="en-AU" sz="1600" dirty="0" smtClean="0"/>
              <a:t> </a:t>
            </a:r>
            <a:r>
              <a:rPr lang="en-AU" sz="1600" dirty="0" smtClean="0">
                <a:solidFill>
                  <a:srgbClr val="C00000"/>
                </a:solidFill>
              </a:rPr>
              <a:t>with the following for registration purposes:</a:t>
            </a:r>
            <a:r>
              <a:rPr lang="en-AU" sz="1600" dirty="0" smtClean="0"/>
              <a:t>	</a:t>
            </a:r>
          </a:p>
          <a:p>
            <a:r>
              <a:rPr lang="en-AU" sz="1600" dirty="0"/>
              <a:t>	</a:t>
            </a:r>
            <a:r>
              <a:rPr lang="en-AU" sz="1600" dirty="0" smtClean="0">
                <a:solidFill>
                  <a:srgbClr val="C00000"/>
                </a:solidFill>
              </a:rPr>
              <a:t>*</a:t>
            </a:r>
            <a:r>
              <a:rPr lang="en-AU" sz="1600" dirty="0" smtClean="0"/>
              <a:t> </a:t>
            </a:r>
            <a:r>
              <a:rPr lang="en-AU" sz="1600" dirty="0" smtClean="0">
                <a:solidFill>
                  <a:srgbClr val="C00000"/>
                </a:solidFill>
              </a:rPr>
              <a:t>full name </a:t>
            </a:r>
          </a:p>
          <a:p>
            <a:r>
              <a:rPr lang="en-AU" sz="1600" dirty="0">
                <a:solidFill>
                  <a:srgbClr val="C00000"/>
                </a:solidFill>
              </a:rPr>
              <a:t>	</a:t>
            </a:r>
            <a:r>
              <a:rPr lang="en-AU" sz="1600" dirty="0" smtClean="0">
                <a:solidFill>
                  <a:srgbClr val="C00000"/>
                </a:solidFill>
              </a:rPr>
              <a:t>* Employee Number</a:t>
            </a:r>
          </a:p>
          <a:p>
            <a:r>
              <a:rPr lang="en-AU" sz="1600" dirty="0">
                <a:solidFill>
                  <a:srgbClr val="C00000"/>
                </a:solidFill>
              </a:rPr>
              <a:t>	</a:t>
            </a:r>
            <a:r>
              <a:rPr lang="en-AU" sz="1600" dirty="0" smtClean="0">
                <a:solidFill>
                  <a:srgbClr val="C00000"/>
                </a:solidFill>
              </a:rPr>
              <a:t>* Area worked (Pool/Bank, ward or other)</a:t>
            </a:r>
          </a:p>
          <a:p>
            <a:r>
              <a:rPr lang="en-AU" sz="1600" dirty="0">
                <a:solidFill>
                  <a:srgbClr val="C00000"/>
                </a:solidFill>
              </a:rPr>
              <a:t>	</a:t>
            </a:r>
            <a:r>
              <a:rPr lang="en-AU" sz="1600" dirty="0" smtClean="0">
                <a:solidFill>
                  <a:srgbClr val="C00000"/>
                </a:solidFill>
              </a:rPr>
              <a:t>* Role (if non nursing)</a:t>
            </a:r>
          </a:p>
          <a:p>
            <a:r>
              <a:rPr lang="en-AU" sz="1600" dirty="0">
                <a:solidFill>
                  <a:srgbClr val="C00000"/>
                </a:solidFill>
              </a:rPr>
              <a:t>	</a:t>
            </a:r>
            <a:r>
              <a:rPr lang="en-AU" sz="1600" dirty="0" smtClean="0">
                <a:solidFill>
                  <a:srgbClr val="C00000"/>
                </a:solidFill>
              </a:rPr>
              <a:t>* If an existing PPE Champion upskilling</a:t>
            </a:r>
            <a:endParaRPr lang="en-A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4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A06D8-61D7-6140-8D2F-2D3B533E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08" y="194976"/>
            <a:ext cx="6727610" cy="920907"/>
          </a:xfrm>
        </p:spPr>
        <p:txBody>
          <a:bodyPr/>
          <a:lstStyle/>
          <a:p>
            <a:r>
              <a:rPr lang="en-US" dirty="0"/>
              <a:t>Context of the PPE Spotter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role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9808" y="6419683"/>
            <a:ext cx="688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Reference: Department of Health and Human Services </a:t>
            </a:r>
            <a:r>
              <a:rPr lang="en-AU" sz="900" dirty="0">
                <a:hlinkClick r:id="rId3"/>
              </a:rPr>
              <a:t>https://</a:t>
            </a:r>
            <a:r>
              <a:rPr lang="en-AU" sz="900" dirty="0" smtClean="0">
                <a:hlinkClick r:id="rId3"/>
              </a:rPr>
              <a:t>www.dhhs.vic.gov.au/victorian-healthcare-worker-covid-19-data</a:t>
            </a:r>
            <a:r>
              <a:rPr lang="en-AU" sz="900" dirty="0" smtClean="0"/>
              <a:t>  29/11/2020  </a:t>
            </a:r>
            <a:endParaRPr lang="en-AU" sz="900" dirty="0"/>
          </a:p>
          <a:p>
            <a:endParaRPr lang="en-AU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37" y="1594080"/>
            <a:ext cx="8321040" cy="1717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2809" y="5360378"/>
            <a:ext cx="3045848" cy="830997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AU" sz="2000" dirty="0">
                <a:solidFill>
                  <a:schemeClr val="bg1"/>
                </a:solidFill>
              </a:rPr>
              <a:t>192</a:t>
            </a:r>
          </a:p>
          <a:p>
            <a:pPr algn="ctr" defTabSz="914400">
              <a:defRPr/>
            </a:pPr>
            <a:r>
              <a:rPr lang="en-AU" sz="1400" dirty="0">
                <a:solidFill>
                  <a:schemeClr val="bg1"/>
                </a:solidFill>
              </a:rPr>
              <a:t>Total number of Western Health staff tested positive (27/10/2020)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37" y="3311892"/>
            <a:ext cx="8321040" cy="1820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0760" y="5132070"/>
            <a:ext cx="2828417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bg1"/>
                </a:solidFill>
              </a:rPr>
              <a:t>Total 4169 cases</a:t>
            </a:r>
            <a:endParaRPr lang="en-AU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554" y="714950"/>
            <a:ext cx="3060271" cy="9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147DD-DF63-4EE9-8CBD-F77DF01F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08" y="374416"/>
            <a:ext cx="6338680" cy="607653"/>
          </a:xfrm>
        </p:spPr>
        <p:txBody>
          <a:bodyPr/>
          <a:lstStyle/>
          <a:p>
            <a:r>
              <a:rPr lang="en-AU" dirty="0"/>
              <a:t>Breakdown by </a:t>
            </a:r>
            <a:r>
              <a:rPr lang="en-AU" dirty="0" smtClean="0"/>
              <a:t>Setting - Clinical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" y="1471474"/>
            <a:ext cx="8321040" cy="4586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45" y="2156114"/>
            <a:ext cx="932769" cy="39932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808" y="6457810"/>
            <a:ext cx="7801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/>
              <a:t>Reference: Department of Health and Human Services </a:t>
            </a:r>
            <a:r>
              <a:rPr lang="en-AU" sz="1000" dirty="0">
                <a:hlinkClick r:id="rId5"/>
              </a:rPr>
              <a:t>https://</a:t>
            </a:r>
            <a:r>
              <a:rPr lang="en-AU" sz="1000" dirty="0" smtClean="0">
                <a:hlinkClick r:id="rId5"/>
              </a:rPr>
              <a:t>www.dhhs.vic.gov.au/victorian-healthcare-worker-covid-19-data</a:t>
            </a:r>
            <a:r>
              <a:rPr lang="en-AU" sz="1000" dirty="0" smtClean="0"/>
              <a:t>  29/11/2020  </a:t>
            </a:r>
            <a:endParaRPr lang="en-A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537210" y="6057900"/>
            <a:ext cx="7120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002060"/>
                </a:solidFill>
              </a:rPr>
              <a:t>74% RN/Midwives, 14% Doctors. 3% Allied Health &amp; 4.8% Other HCWs</a:t>
            </a:r>
            <a:endParaRPr lang="en-A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08" y="331470"/>
            <a:ext cx="7115422" cy="810404"/>
          </a:xfrm>
        </p:spPr>
        <p:txBody>
          <a:bodyPr/>
          <a:lstStyle/>
          <a:p>
            <a:r>
              <a:rPr lang="en-AU" dirty="0"/>
              <a:t>Breakdown by Setting </a:t>
            </a:r>
            <a:r>
              <a:rPr lang="en-AU" dirty="0" smtClean="0"/>
              <a:t>– Non Clinical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46721"/>
            <a:ext cx="8309610" cy="4376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808" y="6346869"/>
            <a:ext cx="77326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1000" dirty="0">
                <a:solidFill>
                  <a:prstClr val="black"/>
                </a:solidFill>
              </a:rPr>
              <a:t>Reference: Department of Health and Human Services </a:t>
            </a:r>
            <a:r>
              <a:rPr lang="en-AU" sz="1000" dirty="0">
                <a:solidFill>
                  <a:prstClr val="black"/>
                </a:solidFill>
                <a:hlinkClick r:id="rId4"/>
              </a:rPr>
              <a:t>https://www.dhhs.vic.gov.au/victorian-healthcare-worker-covid-19-data</a:t>
            </a:r>
            <a:r>
              <a:rPr lang="en-AU" sz="1000" dirty="0">
                <a:solidFill>
                  <a:prstClr val="black"/>
                </a:solidFill>
              </a:rPr>
              <a:t>  29/11/2020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135" y="2030385"/>
            <a:ext cx="932769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12704-8E9E-432E-82D8-8ED3A992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PPE Spotter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B77E3A-615D-4AEE-8FA4-593CEE75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46720"/>
            <a:ext cx="8101013" cy="4926358"/>
          </a:xfrm>
        </p:spPr>
        <p:txBody>
          <a:bodyPr/>
          <a:lstStyle/>
          <a:p>
            <a:r>
              <a:rPr lang="en-AU" dirty="0"/>
              <a:t>Someone who is constantly observing to ensure all staff perform safe PPE practices with donning and </a:t>
            </a:r>
            <a:r>
              <a:rPr lang="en-AU" dirty="0" smtClean="0"/>
              <a:t>doffing across all shifts</a:t>
            </a:r>
            <a:endParaRPr lang="en-AU" dirty="0"/>
          </a:p>
          <a:p>
            <a:r>
              <a:rPr lang="en-AU" dirty="0"/>
              <a:t>Is </a:t>
            </a:r>
            <a:r>
              <a:rPr lang="en-AU" dirty="0" smtClean="0"/>
              <a:t>supernumerary </a:t>
            </a:r>
            <a:r>
              <a:rPr lang="en-AU" dirty="0"/>
              <a:t>to ensure any PPE infectious risks are minimised to staff without distractions</a:t>
            </a:r>
          </a:p>
          <a:p>
            <a:r>
              <a:rPr lang="en-AU" dirty="0"/>
              <a:t>Acts as a role model for safe PPE practices</a:t>
            </a:r>
          </a:p>
          <a:p>
            <a:r>
              <a:rPr lang="en-AU" dirty="0"/>
              <a:t>Supervises safe donning and doffing</a:t>
            </a:r>
          </a:p>
          <a:p>
            <a:r>
              <a:rPr lang="en-AU" dirty="0"/>
              <a:t>Provides ‘just in time’ training</a:t>
            </a:r>
          </a:p>
          <a:p>
            <a:r>
              <a:rPr lang="en-AU" dirty="0"/>
              <a:t>Provides support for skin and                   pressure injuries from PPE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FEEE98-8C3F-472B-B4F2-02987D7C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938" y="4449280"/>
            <a:ext cx="1951174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08" y="284922"/>
            <a:ext cx="6338680" cy="607653"/>
          </a:xfrm>
        </p:spPr>
        <p:txBody>
          <a:bodyPr/>
          <a:lstStyle/>
          <a:p>
            <a:r>
              <a:rPr lang="en-AU" dirty="0" smtClean="0"/>
              <a:t>PPE Champion Audit data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76726"/>
              </p:ext>
            </p:extLst>
          </p:nvPr>
        </p:nvGraphicFramePr>
        <p:xfrm>
          <a:off x="647698" y="1401080"/>
          <a:ext cx="8496304" cy="2762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076"/>
                <a:gridCol w="2124076"/>
                <a:gridCol w="2124076"/>
                <a:gridCol w="2124076"/>
              </a:tblGrid>
              <a:tr h="505557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Correct PPE items</a:t>
                      </a:r>
                      <a:r>
                        <a:rPr lang="en-AU" sz="1600" baseline="0" dirty="0" smtClean="0"/>
                        <a:t> worn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Correct donning order  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Correct</a:t>
                      </a:r>
                      <a:r>
                        <a:rPr lang="en-AU" sz="1600" baseline="0" dirty="0" smtClean="0">
                          <a:solidFill>
                            <a:schemeClr val="tx1"/>
                          </a:solidFill>
                        </a:rPr>
                        <a:t> fit check steps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Correct disposal of PPE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3798">
                <a:tc>
                  <a:txBody>
                    <a:bodyPr/>
                    <a:lstStyle/>
                    <a:p>
                      <a:pPr algn="ctr"/>
                      <a:endParaRPr lang="en-A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224" t="16472" r="29016" b="14743"/>
          <a:stretch/>
        </p:blipFill>
        <p:spPr>
          <a:xfrm>
            <a:off x="647699" y="1954168"/>
            <a:ext cx="1726944" cy="1709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224" t="16126" r="29224" b="15088"/>
          <a:stretch/>
        </p:blipFill>
        <p:spPr>
          <a:xfrm>
            <a:off x="2736865" y="1883507"/>
            <a:ext cx="1758888" cy="175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9224" t="16472" r="29432" b="14743"/>
          <a:stretch/>
        </p:blipFill>
        <p:spPr>
          <a:xfrm>
            <a:off x="4816542" y="1889592"/>
            <a:ext cx="1744010" cy="1744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9432" t="16471" r="29847" b="15089"/>
          <a:stretch/>
        </p:blipFill>
        <p:spPr>
          <a:xfrm>
            <a:off x="6995351" y="1897486"/>
            <a:ext cx="1748599" cy="17664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698" y="5997151"/>
            <a:ext cx="6844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9999"/>
                </a:solidFill>
              </a:rPr>
              <a:t>Goal achieved</a:t>
            </a:r>
            <a:r>
              <a:rPr lang="en-AU" sz="1400" dirty="0" smtClean="0"/>
              <a:t>	</a:t>
            </a:r>
          </a:p>
          <a:p>
            <a:r>
              <a:rPr lang="en-AU" sz="1400" b="1" dirty="0" smtClean="0">
                <a:solidFill>
                  <a:srgbClr val="92D050"/>
                </a:solidFill>
              </a:rPr>
              <a:t>Trend toward improvement	</a:t>
            </a:r>
          </a:p>
          <a:p>
            <a:r>
              <a:rPr lang="en-AU" sz="1400" b="1" dirty="0" smtClean="0">
                <a:solidFill>
                  <a:schemeClr val="bg1">
                    <a:lumMod val="65000"/>
                  </a:schemeClr>
                </a:solidFill>
              </a:rPr>
              <a:t>Fluctuation                                          </a:t>
            </a:r>
            <a:r>
              <a:rPr lang="en-AU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AU" sz="1400" dirty="0" smtClean="0"/>
              <a:t>Source final PPE Champion Audit data 23</a:t>
            </a:r>
            <a:r>
              <a:rPr lang="en-AU" sz="1400" baseline="30000" dirty="0" smtClean="0"/>
              <a:t>rd</a:t>
            </a:r>
            <a:r>
              <a:rPr lang="en-AU" sz="1400" dirty="0" smtClean="0"/>
              <a:t> October 2020</a:t>
            </a:r>
            <a:endParaRPr lang="en-AU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" y="3872631"/>
            <a:ext cx="7943850" cy="2847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513" y="4234659"/>
            <a:ext cx="1739817" cy="1621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8114" y="4194692"/>
            <a:ext cx="1804787" cy="1661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0234" y="4403029"/>
            <a:ext cx="1858076" cy="15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German PPE Study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42379"/>
            <a:ext cx="7886700" cy="4203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678" y="6080198"/>
            <a:ext cx="789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Antimicrobial Resistance and Infection Control (Dec 2020)  </a:t>
            </a:r>
            <a:r>
              <a:rPr lang="en-AU" sz="1400" dirty="0" smtClean="0">
                <a:hlinkClick r:id="rId3"/>
              </a:rPr>
              <a:t>https</a:t>
            </a:r>
            <a:r>
              <a:rPr lang="en-AU" sz="1400" dirty="0">
                <a:hlinkClick r:id="rId3"/>
              </a:rPr>
              <a:t>://</a:t>
            </a:r>
            <a:r>
              <a:rPr lang="en-AU" sz="1400" dirty="0" smtClean="0">
                <a:hlinkClick r:id="rId3"/>
              </a:rPr>
              <a:t>doi.org/10.1186/s13756-020-00864-w</a:t>
            </a:r>
            <a:endParaRPr lang="en-AU" sz="1400" dirty="0" smtClean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8586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08" y="257150"/>
            <a:ext cx="7340220" cy="884652"/>
          </a:xfrm>
        </p:spPr>
        <p:txBody>
          <a:bodyPr/>
          <a:lstStyle/>
          <a:p>
            <a:r>
              <a:rPr lang="en-AU" sz="2800" dirty="0" smtClean="0"/>
              <a:t>Adherence to PPE by HCWs in COVID and </a:t>
            </a:r>
            <a:br>
              <a:rPr lang="en-AU" sz="2800" dirty="0" smtClean="0"/>
            </a:br>
            <a:r>
              <a:rPr lang="en-AU" sz="2800" dirty="0" smtClean="0"/>
              <a:t>non-COVID areas</a:t>
            </a:r>
            <a:endParaRPr lang="en-AU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808" y="1440498"/>
            <a:ext cx="8418441" cy="4617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8" y="6356596"/>
            <a:ext cx="734022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380_PPE_PowerPoint_standard_v1" id="{46D397DD-AE0A-954D-9804-9204CC24615E}" vid="{A4597469-E56D-FE4D-8F8B-5203497CB6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PPE Champion training pack 2.9.2020</Template>
  <TotalTime>5493</TotalTime>
  <Words>971</Words>
  <Application>Microsoft Office PowerPoint</Application>
  <PresentationFormat>On-screen Show (4:3)</PresentationFormat>
  <Paragraphs>165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Arial MT</vt:lpstr>
      <vt:lpstr>Calibri</vt:lpstr>
      <vt:lpstr>Impact</vt:lpstr>
      <vt:lpstr>Symbol</vt:lpstr>
      <vt:lpstr>Times New Roman</vt:lpstr>
      <vt:lpstr>Office Theme</vt:lpstr>
      <vt:lpstr>PPE Spotter Training</vt:lpstr>
      <vt:lpstr>Welcome to PPE Spotter Training</vt:lpstr>
      <vt:lpstr>Context of the PPE Spotter  role </vt:lpstr>
      <vt:lpstr>Breakdown by Setting - Clinical</vt:lpstr>
      <vt:lpstr>Breakdown by Setting – Non Clinical</vt:lpstr>
      <vt:lpstr>What is a PPE Spotter</vt:lpstr>
      <vt:lpstr>PPE Champion Audit data</vt:lpstr>
      <vt:lpstr>German PPE Study</vt:lpstr>
      <vt:lpstr>Adherence to PPE by HCWs in COVID and  non-COVID areas</vt:lpstr>
      <vt:lpstr>Adherence to PPE by HCWs in COVID and non-COVID areas </vt:lpstr>
      <vt:lpstr>Why Spotters?</vt:lpstr>
      <vt:lpstr>Spotters and Buddies</vt:lpstr>
      <vt:lpstr>How to be an effective Spotter</vt:lpstr>
      <vt:lpstr>PPE Spotter Sticker</vt:lpstr>
      <vt:lpstr>Route of Transmission</vt:lpstr>
      <vt:lpstr>Infectious Chain of Transmission</vt:lpstr>
      <vt:lpstr>PPE Up Skilling </vt:lpstr>
      <vt:lpstr>Facial Pressure Injuries</vt:lpstr>
      <vt:lpstr>Maintaining Good PPE Practices</vt:lpstr>
      <vt:lpstr>Challenges </vt:lpstr>
      <vt:lpstr>Opportunities </vt:lpstr>
      <vt:lpstr>PPE Spotter Role Description and Responsibilities</vt:lpstr>
      <vt:lpstr>PPE Spotter Responsibilities Con’t</vt:lpstr>
      <vt:lpstr>PowerPoint Presentation</vt:lpstr>
      <vt:lpstr>PowerPoint Presentation</vt:lpstr>
    </vt:vector>
  </TitlesOfParts>
  <Company>Western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Guy, Lauren</dc:creator>
  <cp:lastModifiedBy>Canning, Maureen</cp:lastModifiedBy>
  <cp:revision>175</cp:revision>
  <cp:lastPrinted>2020-09-03T02:16:36Z</cp:lastPrinted>
  <dcterms:created xsi:type="dcterms:W3CDTF">2020-09-02T01:40:57Z</dcterms:created>
  <dcterms:modified xsi:type="dcterms:W3CDTF">2020-12-23T01:44:55Z</dcterms:modified>
</cp:coreProperties>
</file>